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259" r:id="rId2"/>
    <p:sldId id="262" r:id="rId3"/>
    <p:sldId id="269" r:id="rId4"/>
    <p:sldId id="313" r:id="rId5"/>
    <p:sldId id="320" r:id="rId6"/>
    <p:sldId id="312" r:id="rId7"/>
    <p:sldId id="328" r:id="rId8"/>
    <p:sldId id="321" r:id="rId9"/>
    <p:sldId id="322" r:id="rId10"/>
    <p:sldId id="315" r:id="rId11"/>
    <p:sldId id="332" r:id="rId12"/>
    <p:sldId id="329" r:id="rId13"/>
    <p:sldId id="317" r:id="rId14"/>
    <p:sldId id="331" r:id="rId15"/>
    <p:sldId id="334" r:id="rId16"/>
    <p:sldId id="333" r:id="rId17"/>
    <p:sldId id="324" r:id="rId18"/>
    <p:sldId id="325" r:id="rId19"/>
    <p:sldId id="326" r:id="rId20"/>
    <p:sldId id="327" r:id="rId21"/>
    <p:sldId id="316" r:id="rId22"/>
    <p:sldId id="319" r:id="rId23"/>
    <p:sldId id="335" r:id="rId24"/>
    <p:sldId id="275" r:id="rId25"/>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 id="269"/>
            <p14:sldId id="313"/>
            <p14:sldId id="320"/>
            <p14:sldId id="312"/>
            <p14:sldId id="328"/>
            <p14:sldId id="321"/>
            <p14:sldId id="322"/>
            <p14:sldId id="315"/>
            <p14:sldId id="332"/>
            <p14:sldId id="329"/>
            <p14:sldId id="317"/>
            <p14:sldId id="331"/>
            <p14:sldId id="334"/>
            <p14:sldId id="333"/>
            <p14:sldId id="324"/>
            <p14:sldId id="325"/>
            <p14:sldId id="326"/>
            <p14:sldId id="327"/>
            <p14:sldId id="316"/>
            <p14:sldId id="319"/>
            <p14:sldId id="335"/>
          </p14:sldIdLst>
        </p14:section>
        <p14:section name="封底" id="{843E591D-6EE2-4691-951C-C0C689F22170}">
          <p14:sldIdLst>
            <p14:sldId id="275"/>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8" autoAdjust="0"/>
    <p:restoredTop sz="75373" autoAdjust="0"/>
  </p:normalViewPr>
  <p:slideViewPr>
    <p:cSldViewPr snapToGrid="0" showGuides="1">
      <p:cViewPr>
        <p:scale>
          <a:sx n="50" d="100"/>
          <a:sy n="50" d="100"/>
        </p:scale>
        <p:origin x="68" y="68"/>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7806"/>
    </p:cViewPr>
  </p:outlineViewPr>
  <p:notesTextViewPr>
    <p:cViewPr>
      <p:scale>
        <a:sx n="1" d="1"/>
        <a:sy n="1" d="1"/>
      </p:scale>
      <p:origin x="0" y="0"/>
    </p:cViewPr>
  </p:notesTextViewPr>
  <p:sorterViewPr>
    <p:cViewPr varScale="1">
      <p:scale>
        <a:sx n="1" d="1"/>
        <a:sy n="1" d="1"/>
      </p:scale>
      <p:origin x="0" y="-6816"/>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2020/6/24</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2020/6/24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3254346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或许需要</a:t>
            </a:r>
            <a:r>
              <a:rPr lang="en-US" altLang="zh-CN" dirty="0"/>
              <a:t>feature extraction</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3310183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4084669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200" dirty="0"/>
              <a:t>Training set and test set</a:t>
            </a:r>
          </a:p>
          <a:p>
            <a:pPr>
              <a:lnSpc>
                <a:spcPct val="130000"/>
              </a:lnSpc>
            </a:pP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1898901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dirty="0"/>
              <a:t>Take the picture into 256*256. cell size is 4*4.  </a:t>
            </a: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dirty="0"/>
              <a:t>Function: </a:t>
            </a:r>
            <a:r>
              <a:rPr lang="en-US" altLang="zh-CN"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hog_feature</a:t>
            </a:r>
            <a:r>
              <a:rPr lang="en-US" altLang="zh-CN" sz="1200" b="0" i="0" u="none" strike="noStrike" kern="1200" baseline="0" dirty="0">
                <a:solidFill>
                  <a:schemeClr val="tx1"/>
                </a:solidFill>
                <a:latin typeface="+mn-lt"/>
                <a:ea typeface="+mn-ea"/>
                <a:cs typeface="+mn-cs"/>
              </a:rPr>
              <a:t>, </a:t>
            </a:r>
            <a:r>
              <a:rPr lang="en-US" altLang="zh-CN" sz="1200" b="0" i="0" u="none" strike="noStrike" kern="1200" baseline="0" dirty="0" err="1">
                <a:solidFill>
                  <a:schemeClr val="tx1"/>
                </a:solidFill>
                <a:latin typeface="+mn-lt"/>
                <a:ea typeface="+mn-ea"/>
                <a:cs typeface="+mn-cs"/>
              </a:rPr>
              <a:t>vis_hog</a:t>
            </a:r>
            <a:r>
              <a:rPr lang="en-US" altLang="zh-CN" sz="1200" b="0" i="0" u="none" strike="noStrike" kern="1200" baseline="0" dirty="0">
                <a:solidFill>
                  <a:schemeClr val="tx1"/>
                </a:solidFill>
                <a:latin typeface="+mn-lt"/>
                <a:ea typeface="+mn-ea"/>
                <a:cs typeface="+mn-cs"/>
              </a:rPr>
              <a:t>] = </a:t>
            </a:r>
            <a:r>
              <a:rPr lang="en-US" altLang="zh-CN" sz="1200" b="0" i="0" u="none" strike="noStrike" kern="1200" baseline="0" dirty="0" err="1">
                <a:solidFill>
                  <a:schemeClr val="tx1"/>
                </a:solidFill>
                <a:latin typeface="+mn-lt"/>
                <a:ea typeface="+mn-ea"/>
                <a:cs typeface="+mn-cs"/>
              </a:rPr>
              <a:t>extractHOGFeatures</a:t>
            </a:r>
            <a:r>
              <a:rPr lang="en-US" altLang="zh-CN"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img</a:t>
            </a:r>
            <a:r>
              <a:rPr lang="en-US" altLang="zh-CN"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CellSize</a:t>
            </a:r>
            <a:r>
              <a:rPr lang="en-US" altLang="zh-CN"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cellSize</a:t>
            </a:r>
            <a:r>
              <a:rPr lang="en-US" altLang="zh-CN" sz="1200" b="0" i="0" u="none" strike="noStrike" kern="1200" baseline="0" dirty="0">
                <a:solidFill>
                  <a:schemeClr val="tx1"/>
                </a:solidFill>
                <a:latin typeface="+mn-lt"/>
                <a:ea typeface="+mn-ea"/>
                <a:cs typeface="+mn-cs"/>
              </a:rPr>
              <a:t>);</a:t>
            </a:r>
          </a:p>
          <a:p>
            <a:pPr>
              <a:lnSpc>
                <a:spcPct val="130000"/>
              </a:lnSpc>
            </a:pP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402590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a:solidFill>
                  <a:schemeClr val="tx1"/>
                </a:solidFill>
                <a:latin typeface="+mn-lt"/>
                <a:ea typeface="+mn-ea"/>
                <a:cs typeface="+mn-cs"/>
              </a:rPr>
              <a:t>glcm</a:t>
            </a:r>
            <a:r>
              <a:rPr lang="en-US" altLang="zh-CN" sz="1200" b="0" i="0" u="none" strike="noStrike" kern="1200" baseline="0" dirty="0">
                <a:solidFill>
                  <a:schemeClr val="tx1"/>
                </a:solidFill>
                <a:latin typeface="+mn-lt"/>
                <a:ea typeface="+mn-ea"/>
                <a:cs typeface="+mn-cs"/>
              </a:rPr>
              <a:t> = </a:t>
            </a:r>
            <a:r>
              <a:rPr lang="en-US" altLang="zh-CN" sz="1200" b="0" i="0" u="none" strike="noStrike" kern="1200" baseline="0" dirty="0" err="1">
                <a:solidFill>
                  <a:schemeClr val="tx1"/>
                </a:solidFill>
                <a:latin typeface="+mn-lt"/>
                <a:ea typeface="+mn-ea"/>
                <a:cs typeface="+mn-cs"/>
              </a:rPr>
              <a:t>graycomatrix</a:t>
            </a:r>
            <a:r>
              <a:rPr lang="en-US" altLang="zh-CN" sz="1200" b="0" i="0" u="none" strike="noStrike" kern="1200" baseline="0" dirty="0">
                <a:solidFill>
                  <a:schemeClr val="tx1"/>
                </a:solidFill>
                <a:latin typeface="+mn-lt"/>
                <a:ea typeface="+mn-ea"/>
                <a:cs typeface="+mn-cs"/>
              </a:rPr>
              <a:t>(image, 'Offset', [0,i]);</a:t>
            </a:r>
          </a:p>
          <a:p>
            <a:r>
              <a:rPr lang="en-US" altLang="zh-CN" sz="1200" b="0" i="0" u="none" strike="noStrike" kern="1200" baseline="0" dirty="0">
                <a:solidFill>
                  <a:schemeClr val="tx1"/>
                </a:solidFill>
                <a:latin typeface="+mn-lt"/>
                <a:ea typeface="+mn-ea"/>
                <a:cs typeface="+mn-cs"/>
              </a:rPr>
              <a:t>stats = </a:t>
            </a:r>
            <a:r>
              <a:rPr lang="en-US" altLang="zh-CN" sz="1200" b="0" i="0" u="none" strike="noStrike" kern="1200" baseline="0" dirty="0" err="1">
                <a:solidFill>
                  <a:schemeClr val="tx1"/>
                </a:solidFill>
                <a:latin typeface="+mn-lt"/>
                <a:ea typeface="+mn-ea"/>
                <a:cs typeface="+mn-cs"/>
              </a:rPr>
              <a:t>graycoprops</a:t>
            </a:r>
            <a:r>
              <a:rPr lang="en-US" altLang="zh-CN"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glcm</a:t>
            </a:r>
            <a:r>
              <a:rPr lang="en-US" altLang="zh-CN" sz="1200" b="0" i="0" u="none" strike="noStrike" kern="1200" baseline="0" dirty="0">
                <a:solidFill>
                  <a:schemeClr val="tx1"/>
                </a:solidFill>
                <a:latin typeface="+mn-lt"/>
                <a:ea typeface="+mn-ea"/>
                <a:cs typeface="+mn-cs"/>
              </a:rPr>
              <a:t>);</a:t>
            </a:r>
          </a:p>
          <a:p>
            <a:pPr>
              <a:lnSpc>
                <a:spcPct val="130000"/>
              </a:lnSpc>
            </a:pPr>
            <a:r>
              <a:rPr lang="en-US" altLang="zh-CN" dirty="0"/>
              <a:t>The gray level co-occurrence matrix of an image can reflect the comprehensive information of the gray level of an image about the direction, the adjacent interval and the change amplitude. It is the basis of analyzing the local patterns of an image and their arrangement rules. </a:t>
            </a:r>
            <a:endParaRPr lang="zh-CN" altLang="en-US" dirty="0"/>
          </a:p>
          <a:p>
            <a:pPr>
              <a:lnSpc>
                <a:spcPct val="130000"/>
              </a:lnSpc>
            </a:pP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extLst>
      <p:ext uri="{BB962C8B-B14F-4D97-AF65-F5344CB8AC3E}">
        <p14:creationId xmlns:p14="http://schemas.microsoft.com/office/powerpoint/2010/main" val="4065124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dirty="0"/>
              <a:t>LS-SVM a reformulated version of standard SVM is used in present study. The main difference between standard SVM and LS-SVM is that here inequality constraint is replaced by equality constraint; as a result, it is capable of solving regression problem more efficiently.</a:t>
            </a:r>
          </a:p>
          <a:p>
            <a:pPr>
              <a:lnSpc>
                <a:spcPct val="130000"/>
              </a:lnSpc>
            </a:pPr>
            <a:endParaRPr lang="en-US" altLang="zh-CN" dirty="0"/>
          </a:p>
          <a:p>
            <a:pPr>
              <a:lnSpc>
                <a:spcPct val="130000"/>
              </a:lnSpc>
            </a:pPr>
            <a:r>
              <a:rPr lang="en-US" altLang="zh-CN" dirty="0"/>
              <a:t>We use RBF kernel in this project. Because RBF kernel can map samples to a higher dimensional space, it can deal with the non-linear relationship between class labels and features. It is a kernel function with strong locality and has a high flexibility</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3770272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dirty="0"/>
              <a:t>Confusion matrix is a common expression in the field of pattern recognition. It describes the relationship between the real attributes of sample data and the type of recognition results, which is a common method to evaluate the performance of classifier.</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extLst>
      <p:ext uri="{BB962C8B-B14F-4D97-AF65-F5344CB8AC3E}">
        <p14:creationId xmlns:p14="http://schemas.microsoft.com/office/powerpoint/2010/main" val="10000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dirty="0"/>
              <a:t>CNN </a:t>
            </a:r>
          </a:p>
          <a:p>
            <a:pPr>
              <a:lnSpc>
                <a:spcPct val="130000"/>
              </a:lnSpc>
            </a:pPr>
            <a:endParaRPr lang="en-US" altLang="zh-CN" dirty="0"/>
          </a:p>
          <a:p>
            <a:pPr>
              <a:lnSpc>
                <a:spcPct val="130000"/>
              </a:lnSpc>
            </a:pPr>
            <a:r>
              <a:rPr lang="en-US" altLang="zh-CN" dirty="0"/>
              <a:t>Dataset split</a:t>
            </a:r>
          </a:p>
          <a:p>
            <a:pPr>
              <a:lnSpc>
                <a:spcPct val="130000"/>
              </a:lnSpc>
            </a:pPr>
            <a:r>
              <a:rPr lang="en-US" altLang="zh-CN" dirty="0"/>
              <a:t>Then I will introduce the experiments and results of dl part</a:t>
            </a:r>
          </a:p>
          <a:p>
            <a:pPr>
              <a:lnSpc>
                <a:spcPct val="130000"/>
              </a:lnSpc>
            </a:pPr>
            <a:r>
              <a:rPr lang="en-US" altLang="zh-CN" dirty="0"/>
              <a:t>Firstly we resize our images to a same size and also since our dataset is relatively small, we also do the data augmentation to enlarge our dataset.</a:t>
            </a:r>
          </a:p>
          <a:p>
            <a:pPr>
              <a:lnSpc>
                <a:spcPct val="130000"/>
              </a:lnSpc>
            </a:pPr>
            <a:r>
              <a:rPr lang="en-US" altLang="zh-CN" dirty="0"/>
              <a:t>After that we construct a </a:t>
            </a:r>
            <a:r>
              <a:rPr lang="en-US" altLang="zh-CN" dirty="0" err="1"/>
              <a:t>cnn</a:t>
            </a:r>
            <a:r>
              <a:rPr lang="en-US" altLang="zh-CN" dirty="0"/>
              <a:t> model as the figure shows. And the implementation </a:t>
            </a:r>
            <a:r>
              <a:rPr lang="en-US" altLang="zh-CN" dirty="0" err="1"/>
              <a:t>detals</a:t>
            </a:r>
            <a:r>
              <a:rPr lang="en-US" altLang="zh-CN" dirty="0"/>
              <a:t>…</a:t>
            </a:r>
          </a:p>
          <a:p>
            <a:pPr>
              <a:lnSpc>
                <a:spcPct val="130000"/>
              </a:lnSpc>
            </a:pPr>
            <a:endParaRPr lang="en-US" altLang="zh-CN"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3948870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dirty="0"/>
              <a:t>TL</a:t>
            </a:r>
          </a:p>
          <a:p>
            <a:pPr>
              <a:lnSpc>
                <a:spcPct val="130000"/>
              </a:lnSpc>
            </a:pPr>
            <a:r>
              <a:rPr lang="en-US" altLang="zh-CN" dirty="0"/>
              <a:t>Optimizer Adam</a:t>
            </a:r>
          </a:p>
          <a:p>
            <a:pPr>
              <a:lnSpc>
                <a:spcPct val="130000"/>
              </a:lnSpc>
            </a:pPr>
            <a:r>
              <a:rPr lang="en-US" altLang="zh-CN" dirty="0"/>
              <a:t>Loss: categorical cross-entropy</a:t>
            </a:r>
          </a:p>
          <a:p>
            <a:pPr>
              <a:lnSpc>
                <a:spcPct val="130000"/>
              </a:lnSpc>
            </a:pPr>
            <a:r>
              <a:rPr lang="en-US" altLang="zh-CN" b="1" dirty="0"/>
              <a:t>Metrics: accuracy </a:t>
            </a:r>
          </a:p>
          <a:p>
            <a:pPr>
              <a:lnSpc>
                <a:spcPct val="130000"/>
              </a:lnSpc>
            </a:pPr>
            <a:endParaRPr lang="en-US" altLang="zh-CN" dirty="0"/>
          </a:p>
          <a:p>
            <a:pPr>
              <a:lnSpc>
                <a:spcPct val="130000"/>
              </a:lnSpc>
            </a:pPr>
            <a:r>
              <a:rPr lang="en-US" altLang="zh-CN" dirty="0"/>
              <a:t>As for transfer learning part, we use vgg16 without … as the base model. The architecture of vgg16 is shown in these figures.</a:t>
            </a:r>
          </a:p>
          <a:p>
            <a:pPr>
              <a:lnSpc>
                <a:spcPct val="130000"/>
              </a:lnSpc>
            </a:pPr>
            <a:r>
              <a:rPr lang="en-US" altLang="zh-CN" dirty="0"/>
              <a:t>We firstly build our own classifier on top of the base model</a:t>
            </a:r>
          </a:p>
          <a:p>
            <a:pPr>
              <a:lnSpc>
                <a:spcPct val="130000"/>
              </a:lnSpc>
            </a:pPr>
            <a:r>
              <a:rPr lang="en-US" altLang="zh-CN" dirty="0"/>
              <a:t>And the do the fine tuning by successively …</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extLst>
      <p:ext uri="{BB962C8B-B14F-4D97-AF65-F5344CB8AC3E}">
        <p14:creationId xmlns:p14="http://schemas.microsoft.com/office/powerpoint/2010/main" val="4027138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dirty="0"/>
              <a:t>CNN</a:t>
            </a:r>
          </a:p>
          <a:p>
            <a:pPr>
              <a:lnSpc>
                <a:spcPct val="130000"/>
              </a:lnSpc>
            </a:pPr>
            <a:r>
              <a:rPr lang="en-US" altLang="zh-CN" dirty="0"/>
              <a:t>For the experimental results, the </a:t>
            </a:r>
            <a:r>
              <a:rPr lang="en-US" altLang="zh-CN" dirty="0" err="1"/>
              <a:t>cnn</a:t>
            </a:r>
            <a:r>
              <a:rPr lang="en-US" altLang="zh-CN" dirty="0"/>
              <a:t> model can achieve about 0.78 accuracy on the validation set</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19</a:t>
            </a:fld>
            <a:endParaRPr lang="zh-CN" altLang="en-US"/>
          </a:p>
        </p:txBody>
      </p:sp>
    </p:spTree>
    <p:extLst>
      <p:ext uri="{BB962C8B-B14F-4D97-AF65-F5344CB8AC3E}">
        <p14:creationId xmlns:p14="http://schemas.microsoft.com/office/powerpoint/2010/main" val="130333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extLst>
      <p:ext uri="{BB962C8B-B14F-4D97-AF65-F5344CB8AC3E}">
        <p14:creationId xmlns:p14="http://schemas.microsoft.com/office/powerpoint/2010/main" val="2362331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dirty="0"/>
              <a:t>Fine tuning can improve the accuracy on validation set by almost 10%</a:t>
            </a:r>
          </a:p>
          <a:p>
            <a:pPr>
              <a:lnSpc>
                <a:spcPct val="130000"/>
              </a:lnSpc>
            </a:pPr>
            <a:endParaRPr lang="en-US" altLang="zh-CN" dirty="0"/>
          </a:p>
          <a:p>
            <a:pPr>
              <a:lnSpc>
                <a:spcPct val="130000"/>
              </a:lnSpc>
            </a:pPr>
            <a:r>
              <a:rPr lang="en-US" altLang="zh-CN" dirty="0"/>
              <a:t>And with fine tuning, it clear that we can obtain </a:t>
            </a:r>
            <a:r>
              <a:rPr lang="en-US" altLang="zh-CN" dirty="0" err="1"/>
              <a:t>obvous</a:t>
            </a:r>
            <a:r>
              <a:rPr lang="en-US" altLang="zh-CN" dirty="0"/>
              <a:t> </a:t>
            </a:r>
            <a:r>
              <a:rPr lang="en-US" altLang="zh-CN" dirty="0" err="1"/>
              <a:t>improment</a:t>
            </a:r>
            <a:r>
              <a:rPr lang="en-US" altLang="zh-CN" dirty="0"/>
              <a:t> compared with </a:t>
            </a:r>
            <a:r>
              <a:rPr lang="en-US" altLang="zh-CN" dirty="0" err="1"/>
              <a:t>cnn</a:t>
            </a:r>
            <a:endParaRPr lang="en-US" altLang="zh-CN" dirty="0"/>
          </a:p>
          <a:p>
            <a:pPr>
              <a:lnSpc>
                <a:spcPct val="130000"/>
              </a:lnSpc>
            </a:pPr>
            <a:r>
              <a:rPr lang="en-US" altLang="zh-CN" dirty="0"/>
              <a:t>Finally we can </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20</a:t>
            </a:fld>
            <a:endParaRPr lang="zh-CN" altLang="en-US"/>
          </a:p>
        </p:txBody>
      </p:sp>
    </p:spTree>
    <p:extLst>
      <p:ext uri="{BB962C8B-B14F-4D97-AF65-F5344CB8AC3E}">
        <p14:creationId xmlns:p14="http://schemas.microsoft.com/office/powerpoint/2010/main" val="2351670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或许需要</a:t>
            </a:r>
            <a:r>
              <a:rPr lang="en-US" altLang="zh-CN" dirty="0"/>
              <a:t>feature extraction</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extLst>
      <p:ext uri="{BB962C8B-B14F-4D97-AF65-F5344CB8AC3E}">
        <p14:creationId xmlns:p14="http://schemas.microsoft.com/office/powerpoint/2010/main" val="1728194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extLst>
      <p:ext uri="{BB962C8B-B14F-4D97-AF65-F5344CB8AC3E}">
        <p14:creationId xmlns:p14="http://schemas.microsoft.com/office/powerpoint/2010/main" val="1977508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23</a:t>
            </a:fld>
            <a:endParaRPr lang="zh-CN" altLang="en-US"/>
          </a:p>
        </p:txBody>
      </p:sp>
    </p:spTree>
    <p:extLst>
      <p:ext uri="{BB962C8B-B14F-4D97-AF65-F5344CB8AC3E}">
        <p14:creationId xmlns:p14="http://schemas.microsoft.com/office/powerpoint/2010/main" val="2676747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或许需要</a:t>
            </a:r>
            <a:r>
              <a:rPr lang="en-US" altLang="zh-CN" dirty="0"/>
              <a:t>feature extraction</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887477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dirty="0"/>
              <a:t>Project Statement/Motivation</a:t>
            </a:r>
            <a:r>
              <a:rPr lang="zh-CN" altLang="en-US" dirty="0"/>
              <a:t>：介绍项目基本情况，分析数据集</a:t>
            </a:r>
            <a:r>
              <a:rPr lang="en-US" altLang="zh-CN" dirty="0"/>
              <a:t>Method</a:t>
            </a:r>
            <a:r>
              <a:rPr lang="zh-CN" altLang="en-US" dirty="0"/>
              <a:t>：大致介绍使用的方法，以及结合项目实际情况，所使用的结构</a:t>
            </a:r>
            <a:r>
              <a:rPr lang="en-US" altLang="zh-CN" dirty="0"/>
              <a:t>/</a:t>
            </a:r>
            <a:r>
              <a:rPr lang="zh-CN" altLang="en-US" dirty="0"/>
              <a:t>重要参数 </a:t>
            </a:r>
            <a:r>
              <a:rPr lang="en-US" altLang="zh-CN" dirty="0" err="1"/>
              <a:t>etcExperiments</a:t>
            </a:r>
            <a:r>
              <a:rPr lang="zh-CN" altLang="en-US" dirty="0"/>
              <a:t>：包括</a:t>
            </a:r>
            <a:r>
              <a:rPr lang="en-US" altLang="zh-CN" dirty="0"/>
              <a:t>results</a:t>
            </a:r>
            <a:r>
              <a:rPr lang="zh-CN" altLang="en-US" dirty="0"/>
              <a:t>（主要是准确率）和</a:t>
            </a:r>
            <a:r>
              <a:rPr lang="en-US" altLang="zh-CN" dirty="0"/>
              <a:t>analysis/discussion</a:t>
            </a:r>
            <a:r>
              <a:rPr lang="zh-CN" altLang="en-US" dirty="0"/>
              <a:t>（各种方法的优劣，并分析原因）</a:t>
            </a:r>
            <a:r>
              <a:rPr lang="en-US" altLang="zh-CN" dirty="0"/>
              <a:t>Conclusions</a:t>
            </a:r>
            <a:r>
              <a:rPr lang="zh-CN" altLang="en-US" dirty="0"/>
              <a:t>：对整体进行总结（项目结果，有哪些可以改进的地方）</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3694955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dirty="0"/>
              <a:t>Project Statement/Motivation</a:t>
            </a:r>
            <a:r>
              <a:rPr lang="zh-CN" altLang="en-US" dirty="0"/>
              <a:t>：介绍项目基本情况，分析数据集</a:t>
            </a:r>
            <a:r>
              <a:rPr lang="en-US" altLang="zh-CN" dirty="0"/>
              <a:t>Method</a:t>
            </a:r>
            <a:r>
              <a:rPr lang="zh-CN" altLang="en-US" dirty="0"/>
              <a:t>：大致介绍使用的方法，以及结合项目实际情况，所使用的结构</a:t>
            </a:r>
            <a:r>
              <a:rPr lang="en-US" altLang="zh-CN" dirty="0"/>
              <a:t>/</a:t>
            </a:r>
            <a:r>
              <a:rPr lang="zh-CN" altLang="en-US" dirty="0"/>
              <a:t>重要参数 </a:t>
            </a:r>
            <a:r>
              <a:rPr lang="en-US" altLang="zh-CN" dirty="0" err="1"/>
              <a:t>etcExperiments</a:t>
            </a:r>
            <a:r>
              <a:rPr lang="zh-CN" altLang="en-US" dirty="0"/>
              <a:t>：包括</a:t>
            </a:r>
            <a:r>
              <a:rPr lang="en-US" altLang="zh-CN" dirty="0"/>
              <a:t>results</a:t>
            </a:r>
            <a:r>
              <a:rPr lang="zh-CN" altLang="en-US" dirty="0"/>
              <a:t>（主要是准确率？）和</a:t>
            </a:r>
            <a:r>
              <a:rPr lang="en-US" altLang="zh-CN" dirty="0"/>
              <a:t>analysis/discussion</a:t>
            </a:r>
            <a:r>
              <a:rPr lang="zh-CN" altLang="en-US" dirty="0"/>
              <a:t>（各种方法的优劣，并分析原因）</a:t>
            </a:r>
            <a:r>
              <a:rPr lang="en-US" altLang="zh-CN" dirty="0"/>
              <a:t>Conclusions</a:t>
            </a:r>
            <a:r>
              <a:rPr lang="zh-CN" altLang="en-US" dirty="0"/>
              <a:t>：对整体进行总结（项目结果，有哪些可以改进的地方）</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363818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4161988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support vector machine (SVM) is a supervised and statistical learning theory;</a:t>
            </a:r>
          </a:p>
          <a:p>
            <a:r>
              <a:rPr lang="en-US" altLang="zh-CN" dirty="0"/>
              <a:t>SVM manipulates some set of labeled training data and generates input-output mapping functions (i.e. classification function, regression function). Input data is transformed to a high-dimensional feature space by utilizing non-linear kernel functions in case of classification problems. According to classes which have been previously mapped into high-dimensional feature space, a separating hyper-plane is created which maximizes the margin between two data points. The margin is determined by constructing two parallel hyper-planes on each side of the separating margin. The larger the margin the better the generalization error of the classifier is obtained.</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310069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405936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2656777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2328587" y="6244170"/>
            <a:ext cx="7554800" cy="406590"/>
            <a:chOff x="2328587" y="6073254"/>
            <a:chExt cx="7554800"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957ABA8D-3632-4FB6-8561-0367E4880E76}"/>
                </a:ext>
              </a:extLst>
            </p:cNvPr>
            <p:cNvCxnSpPr>
              <a:cxnSpLocks/>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F70B8EC-E67C-4355-9367-9F32C483445D}"/>
                </a:ext>
              </a:extLst>
            </p:cNvPr>
            <p:cNvCxnSpPr>
              <a:cxnSpLocks/>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957ABA8D-3632-4FB6-8561-0367E4880E76}"/>
              </a:ext>
            </a:extLst>
          </p:cNvPr>
          <p:cNvCxnSpPr>
            <a:cxnSpLocks/>
          </p:cNvCxnSpPr>
          <p:nvPr userDrawn="1"/>
        </p:nvCxnSpPr>
        <p:spPr>
          <a:xfrm>
            <a:off x="2328587" y="6496383"/>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F70B8EC-E67C-4355-9367-9F32C483445D}"/>
              </a:ext>
            </a:extLst>
          </p:cNvPr>
          <p:cNvCxnSpPr>
            <a:cxnSpLocks/>
          </p:cNvCxnSpPr>
          <p:nvPr userDrawn="1"/>
        </p:nvCxnSpPr>
        <p:spPr>
          <a:xfrm>
            <a:off x="8983387" y="6496383"/>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460763"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8946863" y="4805775"/>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5460764" y="4696131"/>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tif"/><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0" y="2016174"/>
            <a:ext cx="12192000" cy="1213409"/>
          </a:xfrm>
        </p:spPr>
        <p:txBody>
          <a:bodyPr/>
          <a:lstStyle/>
          <a:p>
            <a:r>
              <a:rPr lang="en-US" altLang="zh-CN" dirty="0">
                <a:latin typeface="Times New Roman" panose="02020603050405020304" pitchFamily="18" charset="0"/>
                <a:cs typeface="Times New Roman" panose="02020603050405020304" pitchFamily="18" charset="0"/>
              </a:rPr>
              <a:t>Flower Classification with both traditional and deep learning methods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p:txBody>
          <a:bodyPr/>
          <a:lstStyle/>
          <a:p>
            <a:r>
              <a:rPr lang="en-US" altLang="zh-CN" sz="2800" dirty="0">
                <a:latin typeface="Times New Roman" panose="02020603050405020304" pitchFamily="18" charset="0"/>
                <a:cs typeface="Times New Roman" panose="02020603050405020304" pitchFamily="18" charset="0"/>
              </a:rPr>
              <a:t>24/06/2020</a:t>
            </a:r>
            <a:endParaRPr lang="zh-CN" altLang="en-US" sz="2800" dirty="0">
              <a:latin typeface="Times New Roman" panose="02020603050405020304" pitchFamily="18" charset="0"/>
              <a:cs typeface="Times New Roman" panose="02020603050405020304" pitchFamily="18" charset="0"/>
            </a:endParaRP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1575878" y="3988347"/>
            <a:ext cx="9396918" cy="800022"/>
          </a:xfrm>
        </p:spPr>
        <p:txBody>
          <a:bodyPr/>
          <a:lstStyle/>
          <a:p>
            <a:pPr algn="l"/>
            <a:r>
              <a:rPr lang="en-US" altLang="zh-CN" sz="2400" dirty="0">
                <a:latin typeface="Times New Roman" panose="02020603050405020304" pitchFamily="18" charset="0"/>
                <a:cs typeface="Times New Roman" panose="02020603050405020304" pitchFamily="18" charset="0"/>
              </a:rPr>
              <a:t>HU Zongyang (019370910024 ) 	XIAO </a:t>
            </a:r>
            <a:r>
              <a:rPr lang="en-US" altLang="zh-CN" sz="2400" dirty="0" err="1">
                <a:latin typeface="Times New Roman" panose="02020603050405020304" pitchFamily="18" charset="0"/>
                <a:cs typeface="Times New Roman" panose="02020603050405020304" pitchFamily="18" charset="0"/>
              </a:rPr>
              <a:t>Yuhang</a:t>
            </a:r>
            <a:r>
              <a:rPr lang="en-US" altLang="zh-CN" sz="2400" dirty="0">
                <a:latin typeface="Times New Roman" panose="02020603050405020304" pitchFamily="18" charset="0"/>
                <a:cs typeface="Times New Roman" panose="02020603050405020304" pitchFamily="18" charset="0"/>
              </a:rPr>
              <a:t> (119370910010)</a:t>
            </a:r>
          </a:p>
          <a:p>
            <a:pPr algn="l"/>
            <a:r>
              <a:rPr lang="en-US" altLang="zh-CN" sz="2400" dirty="0">
                <a:latin typeface="Times New Roman" panose="02020603050405020304" pitchFamily="18" charset="0"/>
                <a:cs typeface="Times New Roman" panose="02020603050405020304" pitchFamily="18" charset="0"/>
              </a:rPr>
              <a:t>LI </a:t>
            </a:r>
            <a:r>
              <a:rPr lang="en-US" altLang="zh-CN" sz="2400" dirty="0" err="1">
                <a:latin typeface="Times New Roman" panose="02020603050405020304" pitchFamily="18" charset="0"/>
                <a:cs typeface="Times New Roman" panose="02020603050405020304" pitchFamily="18" charset="0"/>
              </a:rPr>
              <a:t>Zehuan</a:t>
            </a:r>
            <a:r>
              <a:rPr lang="en-US" altLang="zh-CN" sz="2400" dirty="0">
                <a:latin typeface="Times New Roman" panose="02020603050405020304" pitchFamily="18" charset="0"/>
                <a:cs typeface="Times New Roman" panose="02020603050405020304" pitchFamily="18" charset="0"/>
              </a:rPr>
              <a:t> (119370910018)  		FENG </a:t>
            </a:r>
            <a:r>
              <a:rPr lang="en-US" altLang="zh-CN" sz="2400" dirty="0" err="1">
                <a:latin typeface="Times New Roman" panose="02020603050405020304" pitchFamily="18" charset="0"/>
                <a:cs typeface="Times New Roman" panose="02020603050405020304" pitchFamily="18" charset="0"/>
              </a:rPr>
              <a:t>Xuening</a:t>
            </a:r>
            <a:r>
              <a:rPr lang="en-US" altLang="zh-CN" sz="2400" dirty="0">
                <a:latin typeface="Times New Roman" panose="02020603050405020304" pitchFamily="18" charset="0"/>
                <a:cs typeface="Times New Roman" panose="02020603050405020304" pitchFamily="18" charset="0"/>
              </a:rPr>
              <a:t> (019370910019)</a:t>
            </a:r>
          </a:p>
        </p:txBody>
      </p:sp>
    </p:spTree>
    <p:extLst>
      <p:ext uri="{BB962C8B-B14F-4D97-AF65-F5344CB8AC3E}">
        <p14:creationId xmlns:p14="http://schemas.microsoft.com/office/powerpoint/2010/main" val="4246320053"/>
      </p:ext>
    </p:extLst>
  </p:cSld>
  <p:clrMapOvr>
    <a:masterClrMapping/>
  </p:clrMapOvr>
  <mc:AlternateContent xmlns:mc="http://schemas.openxmlformats.org/markup-compatibility/2006" xmlns:p14="http://schemas.microsoft.com/office/powerpoint/2010/main">
    <mc:Choice Requires="p14">
      <p:transition spd="slow" p14:dur="2000" advTm="19921"/>
    </mc:Choice>
    <mc:Fallback xmlns="">
      <p:transition spd="slow" advTm="199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Experiments &amp; Results</a:t>
            </a:r>
            <a:endParaRPr lang="zh-CN" altLang="en-US" dirty="0">
              <a:latin typeface="Times New Roman" panose="02020603050405020304" pitchFamily="18" charset="0"/>
              <a:cs typeface="Times New Roman" panose="02020603050405020304" pitchFamily="18" charset="0"/>
            </a:endParaRP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SVM</a:t>
            </a:r>
          </a:p>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CNN &amp; Transfer Learning</a:t>
            </a: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latin typeface="Times New Roman" panose="02020603050405020304" pitchFamily="18" charset="0"/>
                  <a:cs typeface="Times New Roman" panose="02020603050405020304" pitchFamily="18" charset="0"/>
                </a:rPr>
                <a:t>03</a:t>
              </a:r>
              <a:endParaRPr lang="zh-CN" altLang="en-US" sz="9600" b="1" dirty="0">
                <a:solidFill>
                  <a:schemeClr val="accent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pic>
        <p:nvPicPr>
          <p:cNvPr id="11" name="图片占位符 10" descr="图片包含 树, 户外, 标牌, 街道&#10;&#10;自动生成的说明">
            <a:extLst>
              <a:ext uri="{FF2B5EF4-FFF2-40B4-BE49-F238E27FC236}">
                <a16:creationId xmlns:a16="http://schemas.microsoft.com/office/drawing/2014/main" id="{A4A7B038-606C-444C-A9A9-CEDB73FD159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684" r="21684"/>
          <a:stretch>
            <a:fillRect/>
          </a:stretch>
        </p:blipFill>
        <p:spPr/>
      </p:pic>
    </p:spTree>
    <p:extLst>
      <p:ext uri="{BB962C8B-B14F-4D97-AF65-F5344CB8AC3E}">
        <p14:creationId xmlns:p14="http://schemas.microsoft.com/office/powerpoint/2010/main" val="206012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3.1 SVM</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latin typeface="Times New Roman" panose="02020603050405020304" pitchFamily="18" charset="0"/>
              <a:cs typeface="Times New Roman" panose="02020603050405020304" pitchFamily="18" charset="0"/>
            </a:endParaRPr>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latin typeface="Times New Roman" panose="02020603050405020304" pitchFamily="18" charset="0"/>
                <a:cs typeface="Times New Roman" panose="02020603050405020304" pitchFamily="18" charset="0"/>
              </a:rPr>
              <a:pPr/>
              <a:t>11</a:t>
            </a:fld>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B2EA08CA-EB1D-4D52-B751-F72CF0C357E0}"/>
              </a:ext>
            </a:extLst>
          </p:cNvPr>
          <p:cNvSpPr/>
          <p:nvPr/>
        </p:nvSpPr>
        <p:spPr>
          <a:xfrm>
            <a:off x="1227000" y="987426"/>
            <a:ext cx="869149" cy="461665"/>
          </a:xfrm>
          <a:prstGeom prst="rect">
            <a:avLst/>
          </a:prstGeom>
        </p:spPr>
        <p:txBody>
          <a:bodyPr wrap="none">
            <a:spAutoFit/>
          </a:bodyPr>
          <a:lstStyle/>
          <a:p>
            <a:pPr>
              <a:spcAft>
                <a:spcPts val="600"/>
              </a:spcAft>
            </a:pPr>
            <a:r>
              <a:rPr lang="en-US" altLang="zh-CN" sz="2400" b="1" dirty="0">
                <a:latin typeface="Times New Roman" panose="02020603050405020304" pitchFamily="18" charset="0"/>
                <a:cs typeface="Times New Roman" panose="02020603050405020304" pitchFamily="18" charset="0"/>
              </a:rPr>
              <a:t>SVM</a:t>
            </a:r>
          </a:p>
        </p:txBody>
      </p:sp>
      <p:sp>
        <p:nvSpPr>
          <p:cNvPr id="11" name="平行四边形 10">
            <a:extLst>
              <a:ext uri="{FF2B5EF4-FFF2-40B4-BE49-F238E27FC236}">
                <a16:creationId xmlns:a16="http://schemas.microsoft.com/office/drawing/2014/main" id="{FBC1ED82-8E67-48F6-9B57-86627DFAA9BF}"/>
              </a:ext>
            </a:extLst>
          </p:cNvPr>
          <p:cNvSpPr/>
          <p:nvPr/>
        </p:nvSpPr>
        <p:spPr>
          <a:xfrm>
            <a:off x="753435" y="1100138"/>
            <a:ext cx="473565" cy="243522"/>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D0D0593A-C6B5-4471-9294-2D44D150294B}"/>
              </a:ext>
            </a:extLst>
          </p:cNvPr>
          <p:cNvGrpSpPr/>
          <p:nvPr/>
        </p:nvGrpSpPr>
        <p:grpSpPr>
          <a:xfrm>
            <a:off x="449853" y="1801653"/>
            <a:ext cx="11437347" cy="3153765"/>
            <a:chOff x="814847" y="2362448"/>
            <a:chExt cx="10941556" cy="2849966"/>
          </a:xfrm>
        </p:grpSpPr>
        <p:sp>
          <p:nvSpPr>
            <p:cNvPr id="12" name="矩形 11">
              <a:extLst>
                <a:ext uri="{FF2B5EF4-FFF2-40B4-BE49-F238E27FC236}">
                  <a16:creationId xmlns:a16="http://schemas.microsoft.com/office/drawing/2014/main" id="{0CAF1A69-F9C4-4A69-9836-DD8D08183F16}"/>
                </a:ext>
              </a:extLst>
            </p:cNvPr>
            <p:cNvSpPr/>
            <p:nvPr/>
          </p:nvSpPr>
          <p:spPr>
            <a:xfrm>
              <a:off x="814848" y="2674927"/>
              <a:ext cx="1467135" cy="54913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Training set</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33397B38-C78C-4AFE-B4A2-04A2F2E31AA7}"/>
                </a:ext>
              </a:extLst>
            </p:cNvPr>
            <p:cNvSpPr/>
            <p:nvPr/>
          </p:nvSpPr>
          <p:spPr>
            <a:xfrm>
              <a:off x="814847" y="4455293"/>
              <a:ext cx="1467135" cy="54913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Test set</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E92E9567-6E7C-476C-A8AF-FA5374F0FE2E}"/>
                </a:ext>
              </a:extLst>
            </p:cNvPr>
            <p:cNvSpPr/>
            <p:nvPr/>
          </p:nvSpPr>
          <p:spPr>
            <a:xfrm>
              <a:off x="2883085" y="3551187"/>
              <a:ext cx="1859871" cy="54913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Preprocessing</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0F76986B-545D-4CD0-99FC-090930F34271}"/>
                </a:ext>
              </a:extLst>
            </p:cNvPr>
            <p:cNvSpPr/>
            <p:nvPr/>
          </p:nvSpPr>
          <p:spPr>
            <a:xfrm>
              <a:off x="5090969" y="3418741"/>
              <a:ext cx="1880764" cy="8001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Feature extraction</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59DB9D93-8478-4439-AAC8-E26873CDB734}"/>
                </a:ext>
              </a:extLst>
            </p:cNvPr>
            <p:cNvSpPr/>
            <p:nvPr/>
          </p:nvSpPr>
          <p:spPr>
            <a:xfrm>
              <a:off x="7319743" y="2811584"/>
              <a:ext cx="2099483" cy="5988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Learning process</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286214D5-EDA0-4CF2-BA70-EB09B07BFD4C}"/>
                </a:ext>
              </a:extLst>
            </p:cNvPr>
            <p:cNvSpPr/>
            <p:nvPr/>
          </p:nvSpPr>
          <p:spPr>
            <a:xfrm>
              <a:off x="10014613" y="2811584"/>
              <a:ext cx="1670714" cy="6071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Classifier</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102C84A-984A-43AA-947C-AA4A93613FC2}"/>
                </a:ext>
              </a:extLst>
            </p:cNvPr>
            <p:cNvSpPr/>
            <p:nvPr/>
          </p:nvSpPr>
          <p:spPr>
            <a:xfrm>
              <a:off x="7319744" y="4218862"/>
              <a:ext cx="2099483" cy="5988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Classification process</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AF399C57-DED8-4380-9B86-8315C87939BD}"/>
                </a:ext>
              </a:extLst>
            </p:cNvPr>
            <p:cNvSpPr/>
            <p:nvPr/>
          </p:nvSpPr>
          <p:spPr>
            <a:xfrm>
              <a:off x="9910019" y="4218862"/>
              <a:ext cx="1846384" cy="5988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Classification results</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D8A509B1-B897-4A58-98E0-051E5AC22DE9}"/>
                </a:ext>
              </a:extLst>
            </p:cNvPr>
            <p:cNvSpPr txBox="1"/>
            <p:nvPr/>
          </p:nvSpPr>
          <p:spPr>
            <a:xfrm>
              <a:off x="2941090" y="2362448"/>
              <a:ext cx="2421907" cy="417193"/>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Training process</a:t>
              </a:r>
              <a:endParaRPr lang="zh-CN" altLang="en-US" sz="24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FD6BC413-0B8F-43F6-A88A-01E655280113}"/>
                </a:ext>
              </a:extLst>
            </p:cNvPr>
            <p:cNvSpPr txBox="1"/>
            <p:nvPr/>
          </p:nvSpPr>
          <p:spPr>
            <a:xfrm>
              <a:off x="2772773" y="4795221"/>
              <a:ext cx="3050461" cy="417193"/>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Classification process</a:t>
              </a:r>
              <a:endParaRPr lang="zh-CN" altLang="en-US" sz="2400" dirty="0">
                <a:latin typeface="Times New Roman" panose="02020603050405020304" pitchFamily="18" charset="0"/>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450D706E-937E-429F-8165-85CD8F55A660}"/>
                </a:ext>
              </a:extLst>
            </p:cNvPr>
            <p:cNvCxnSpPr>
              <a:cxnSpLocks/>
              <a:stCxn id="12" idx="3"/>
              <a:endCxn id="14" idx="1"/>
            </p:cNvCxnSpPr>
            <p:nvPr/>
          </p:nvCxnSpPr>
          <p:spPr>
            <a:xfrm>
              <a:off x="2281983" y="2949494"/>
              <a:ext cx="601101" cy="876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0CB1869-D26E-4155-A2B6-2351F03D145B}"/>
                </a:ext>
              </a:extLst>
            </p:cNvPr>
            <p:cNvCxnSpPr>
              <a:cxnSpLocks/>
              <a:stCxn id="13" idx="3"/>
              <a:endCxn id="14" idx="1"/>
            </p:cNvCxnSpPr>
            <p:nvPr/>
          </p:nvCxnSpPr>
          <p:spPr>
            <a:xfrm flipV="1">
              <a:off x="2281982" y="3825754"/>
              <a:ext cx="601102" cy="9041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B033C07-FA33-4C84-BD9B-19A8E6177C3F}"/>
                </a:ext>
              </a:extLst>
            </p:cNvPr>
            <p:cNvCxnSpPr>
              <a:cxnSpLocks/>
              <a:stCxn id="14" idx="3"/>
              <a:endCxn id="15" idx="1"/>
            </p:cNvCxnSpPr>
            <p:nvPr/>
          </p:nvCxnSpPr>
          <p:spPr>
            <a:xfrm flipV="1">
              <a:off x="4742956" y="3818801"/>
              <a:ext cx="348013" cy="69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5166500-8857-4E74-BF49-4EC3BFF7E5F8}"/>
                </a:ext>
              </a:extLst>
            </p:cNvPr>
            <p:cNvCxnSpPr>
              <a:cxnSpLocks/>
              <a:stCxn id="15" idx="3"/>
              <a:endCxn id="18" idx="1"/>
            </p:cNvCxnSpPr>
            <p:nvPr/>
          </p:nvCxnSpPr>
          <p:spPr>
            <a:xfrm>
              <a:off x="6971732" y="3818801"/>
              <a:ext cx="348012" cy="699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11C7CF2-2EDD-4836-915F-2734A168D9EB}"/>
                </a:ext>
              </a:extLst>
            </p:cNvPr>
            <p:cNvCxnSpPr>
              <a:cxnSpLocks/>
              <a:stCxn id="15" idx="3"/>
              <a:endCxn id="16" idx="1"/>
            </p:cNvCxnSpPr>
            <p:nvPr/>
          </p:nvCxnSpPr>
          <p:spPr>
            <a:xfrm flipV="1">
              <a:off x="6971732" y="3111000"/>
              <a:ext cx="348011" cy="7078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8BA624A-B16E-49E1-A0C1-9E4069CD2497}"/>
                </a:ext>
              </a:extLst>
            </p:cNvPr>
            <p:cNvCxnSpPr>
              <a:cxnSpLocks/>
              <a:stCxn id="16" idx="3"/>
              <a:endCxn id="17" idx="1"/>
            </p:cNvCxnSpPr>
            <p:nvPr/>
          </p:nvCxnSpPr>
          <p:spPr>
            <a:xfrm>
              <a:off x="9419226" y="3111000"/>
              <a:ext cx="595387" cy="41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7165D76-9503-4BEB-BBA1-4094D1E90B97}"/>
                </a:ext>
              </a:extLst>
            </p:cNvPr>
            <p:cNvCxnSpPr>
              <a:cxnSpLocks/>
              <a:stCxn id="18" idx="3"/>
              <a:endCxn id="19" idx="1"/>
            </p:cNvCxnSpPr>
            <p:nvPr/>
          </p:nvCxnSpPr>
          <p:spPr>
            <a:xfrm>
              <a:off x="9419227" y="4518279"/>
              <a:ext cx="4907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95D1C9C-E11A-4EDE-AA58-053ABFBA741A}"/>
                </a:ext>
              </a:extLst>
            </p:cNvPr>
            <p:cNvCxnSpPr>
              <a:cxnSpLocks/>
              <a:stCxn id="17" idx="2"/>
              <a:endCxn id="18" idx="0"/>
            </p:cNvCxnSpPr>
            <p:nvPr/>
          </p:nvCxnSpPr>
          <p:spPr>
            <a:xfrm flipH="1">
              <a:off x="8369486" y="3418742"/>
              <a:ext cx="2480484" cy="800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876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3.1 SVM</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latin typeface="Times New Roman" panose="02020603050405020304" pitchFamily="18" charset="0"/>
              <a:cs typeface="Times New Roman" panose="02020603050405020304" pitchFamily="18" charset="0"/>
            </a:endParaRPr>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latin typeface="Times New Roman" panose="02020603050405020304" pitchFamily="18" charset="0"/>
                <a:cs typeface="Times New Roman" panose="02020603050405020304" pitchFamily="18" charset="0"/>
              </a:rPr>
              <a:pPr/>
              <a:t>12</a:t>
            </a:fld>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B2EA08CA-EB1D-4D52-B751-F72CF0C357E0}"/>
              </a:ext>
            </a:extLst>
          </p:cNvPr>
          <p:cNvSpPr/>
          <p:nvPr/>
        </p:nvSpPr>
        <p:spPr>
          <a:xfrm>
            <a:off x="1227000" y="987426"/>
            <a:ext cx="2752100" cy="461665"/>
          </a:xfrm>
          <a:prstGeom prst="rect">
            <a:avLst/>
          </a:prstGeom>
        </p:spPr>
        <p:txBody>
          <a:bodyPr wrap="none">
            <a:spAutoFit/>
          </a:bodyPr>
          <a:lstStyle/>
          <a:p>
            <a:pPr>
              <a:spcAft>
                <a:spcPts val="600"/>
              </a:spcAft>
            </a:pPr>
            <a:r>
              <a:rPr lang="en-US" altLang="zh-CN" sz="2400" b="1" dirty="0">
                <a:latin typeface="Times New Roman" panose="02020603050405020304" pitchFamily="18" charset="0"/>
                <a:cs typeface="Times New Roman" panose="02020603050405020304" pitchFamily="18" charset="0"/>
              </a:rPr>
              <a:t>Training &amp; Test Set</a:t>
            </a:r>
          </a:p>
        </p:txBody>
      </p:sp>
      <p:sp>
        <p:nvSpPr>
          <p:cNvPr id="11" name="平行四边形 10">
            <a:extLst>
              <a:ext uri="{FF2B5EF4-FFF2-40B4-BE49-F238E27FC236}">
                <a16:creationId xmlns:a16="http://schemas.microsoft.com/office/drawing/2014/main" id="{FBC1ED82-8E67-48F6-9B57-86627DFAA9BF}"/>
              </a:ext>
            </a:extLst>
          </p:cNvPr>
          <p:cNvSpPr/>
          <p:nvPr/>
        </p:nvSpPr>
        <p:spPr>
          <a:xfrm>
            <a:off x="753435" y="1100138"/>
            <a:ext cx="473565" cy="243522"/>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pic>
        <p:nvPicPr>
          <p:cNvPr id="32" name="图片 31">
            <a:extLst>
              <a:ext uri="{FF2B5EF4-FFF2-40B4-BE49-F238E27FC236}">
                <a16:creationId xmlns:a16="http://schemas.microsoft.com/office/drawing/2014/main" id="{E4D3EA92-7017-4100-9732-96FEE0403C69}"/>
              </a:ext>
            </a:extLst>
          </p:cNvPr>
          <p:cNvPicPr>
            <a:picLocks noChangeAspect="1"/>
          </p:cNvPicPr>
          <p:nvPr/>
        </p:nvPicPr>
        <p:blipFill rotWithShape="1">
          <a:blip r:embed="rId3"/>
          <a:srcRect l="1" r="2812"/>
          <a:stretch/>
        </p:blipFill>
        <p:spPr>
          <a:xfrm>
            <a:off x="6253090" y="1971674"/>
            <a:ext cx="5438210" cy="3267096"/>
          </a:xfrm>
          <a:prstGeom prst="rect">
            <a:avLst/>
          </a:prstGeom>
        </p:spPr>
      </p:pic>
      <p:sp>
        <p:nvSpPr>
          <p:cNvPr id="33" name="矩形 32">
            <a:extLst>
              <a:ext uri="{FF2B5EF4-FFF2-40B4-BE49-F238E27FC236}">
                <a16:creationId xmlns:a16="http://schemas.microsoft.com/office/drawing/2014/main" id="{58831B06-3034-4DCE-A9C3-9F87AC48E6BA}"/>
              </a:ext>
            </a:extLst>
          </p:cNvPr>
          <p:cNvSpPr/>
          <p:nvPr/>
        </p:nvSpPr>
        <p:spPr>
          <a:xfrm>
            <a:off x="753435" y="1769262"/>
            <a:ext cx="5647365" cy="4093428"/>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Training set should be representative</a:t>
            </a:r>
          </a:p>
          <a:p>
            <a:pPr marL="742950" lvl="1"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Choose five different kinds of flower to classify (daisy, dandelion, rose, sunflower, tulip). </a:t>
            </a:r>
          </a:p>
          <a:p>
            <a:pPr marL="285750" indent="-285750">
              <a:lnSpc>
                <a:spcPct val="150000"/>
              </a:lnSpc>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Training set have no wrong samples</a:t>
            </a:r>
          </a:p>
          <a:p>
            <a:pPr marL="285750" indent="-285750">
              <a:lnSpc>
                <a:spcPct val="150000"/>
              </a:lnSpc>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Training set should be as complete as possible</a:t>
            </a:r>
          </a:p>
          <a:p>
            <a:pPr marL="742950" lvl="1"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Each sample set choose 500 pictures, totally have 2500 pictures as training set.</a:t>
            </a:r>
          </a:p>
          <a:p>
            <a:pPr marL="285750" indent="-285750">
              <a:buFont typeface="Wingdings" panose="05000000000000000000" pitchFamily="2" charset="2"/>
              <a:buChar char="Ø"/>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31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1075351" y="43657"/>
            <a:ext cx="8440124" cy="598488"/>
          </a:xfrm>
        </p:spPr>
        <p:txBody>
          <a:bodyPr/>
          <a:lstStyle/>
          <a:p>
            <a:r>
              <a:rPr lang="en-US" altLang="zh-CN" dirty="0">
                <a:latin typeface="Times New Roman" panose="02020603050405020304" pitchFamily="18" charset="0"/>
                <a:cs typeface="Times New Roman" panose="02020603050405020304" pitchFamily="18" charset="0"/>
              </a:rPr>
              <a:t>3.1 SVM</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13</a:t>
            </a:fld>
            <a:endParaRPr lang="zh-CN" altLang="en-US" sz="2400" dirty="0"/>
          </a:p>
        </p:txBody>
      </p:sp>
      <p:grpSp>
        <p:nvGrpSpPr>
          <p:cNvPr id="17" name="组合 16">
            <a:extLst>
              <a:ext uri="{FF2B5EF4-FFF2-40B4-BE49-F238E27FC236}">
                <a16:creationId xmlns:a16="http://schemas.microsoft.com/office/drawing/2014/main" id="{2365F9BF-1530-4FEB-ACEE-1C4273420F58}"/>
              </a:ext>
            </a:extLst>
          </p:cNvPr>
          <p:cNvGrpSpPr/>
          <p:nvPr/>
        </p:nvGrpSpPr>
        <p:grpSpPr>
          <a:xfrm>
            <a:off x="182059" y="1626004"/>
            <a:ext cx="12009941" cy="4501939"/>
            <a:chOff x="182059" y="1820716"/>
            <a:chExt cx="12009941" cy="4501939"/>
          </a:xfrm>
        </p:grpSpPr>
        <p:sp>
          <p:nvSpPr>
            <p:cNvPr id="18" name="平行四边形 17">
              <a:extLst>
                <a:ext uri="{FF2B5EF4-FFF2-40B4-BE49-F238E27FC236}">
                  <a16:creationId xmlns:a16="http://schemas.microsoft.com/office/drawing/2014/main" id="{7291401C-C34E-4D08-B17C-E08673354E22}"/>
                </a:ext>
              </a:extLst>
            </p:cNvPr>
            <p:cNvSpPr/>
            <p:nvPr/>
          </p:nvSpPr>
          <p:spPr>
            <a:xfrm>
              <a:off x="696007" y="1820716"/>
              <a:ext cx="1883391" cy="79614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Normalized image and resize</a:t>
              </a:r>
              <a:endParaRPr lang="zh-CN" altLang="en-US" dirty="0">
                <a:latin typeface="Times New Roman" panose="02020603050405020304" pitchFamily="18" charset="0"/>
                <a:cs typeface="Times New Roman" panose="02020603050405020304" pitchFamily="18" charset="0"/>
              </a:endParaRPr>
            </a:p>
          </p:txBody>
        </p:sp>
        <p:sp>
          <p:nvSpPr>
            <p:cNvPr id="19" name="平行四边形 18">
              <a:extLst>
                <a:ext uri="{FF2B5EF4-FFF2-40B4-BE49-F238E27FC236}">
                  <a16:creationId xmlns:a16="http://schemas.microsoft.com/office/drawing/2014/main" id="{071BC3D7-54AA-435C-AE5A-3ACD6B283B71}"/>
                </a:ext>
              </a:extLst>
            </p:cNvPr>
            <p:cNvSpPr/>
            <p:nvPr/>
          </p:nvSpPr>
          <p:spPr>
            <a:xfrm>
              <a:off x="3419322" y="1912721"/>
              <a:ext cx="1883391" cy="61415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Compute the gradient</a:t>
              </a:r>
              <a:endParaRPr lang="zh-CN" altLang="en-US" dirty="0">
                <a:latin typeface="Times New Roman" panose="02020603050405020304" pitchFamily="18" charset="0"/>
                <a:cs typeface="Times New Roman" panose="02020603050405020304" pitchFamily="18" charset="0"/>
              </a:endParaRPr>
            </a:p>
          </p:txBody>
        </p:sp>
        <p:sp>
          <p:nvSpPr>
            <p:cNvPr id="20" name="平行四边形 19">
              <a:extLst>
                <a:ext uri="{FF2B5EF4-FFF2-40B4-BE49-F238E27FC236}">
                  <a16:creationId xmlns:a16="http://schemas.microsoft.com/office/drawing/2014/main" id="{5F0F5D89-59CE-491E-AAE9-9BB68CDF1FE4}"/>
                </a:ext>
              </a:extLst>
            </p:cNvPr>
            <p:cNvSpPr/>
            <p:nvPr/>
          </p:nvSpPr>
          <p:spPr>
            <a:xfrm>
              <a:off x="8835714" y="1820716"/>
              <a:ext cx="1883391" cy="78695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Make the cells into block</a:t>
              </a:r>
              <a:endParaRPr lang="zh-CN" altLang="en-US" dirty="0">
                <a:latin typeface="Times New Roman" panose="02020603050405020304" pitchFamily="18" charset="0"/>
                <a:cs typeface="Times New Roman" panose="02020603050405020304" pitchFamily="18" charset="0"/>
              </a:endParaRPr>
            </a:p>
          </p:txBody>
        </p:sp>
        <p:sp>
          <p:nvSpPr>
            <p:cNvPr id="21" name="平行四边形 20">
              <a:extLst>
                <a:ext uri="{FF2B5EF4-FFF2-40B4-BE49-F238E27FC236}">
                  <a16:creationId xmlns:a16="http://schemas.microsoft.com/office/drawing/2014/main" id="{8274BCBE-0505-4AC3-B2B6-87A62F364CF2}"/>
                </a:ext>
              </a:extLst>
            </p:cNvPr>
            <p:cNvSpPr/>
            <p:nvPr/>
          </p:nvSpPr>
          <p:spPr>
            <a:xfrm>
              <a:off x="10671627" y="4700568"/>
              <a:ext cx="1520373" cy="79614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Collect HOG features</a:t>
              </a:r>
              <a:endParaRPr lang="zh-CN" altLang="en-US"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065802A6-52B6-45BE-B534-ED858149B921}"/>
                </a:ext>
              </a:extLst>
            </p:cNvPr>
            <p:cNvSpPr/>
            <p:nvPr/>
          </p:nvSpPr>
          <p:spPr>
            <a:xfrm>
              <a:off x="182059" y="4588301"/>
              <a:ext cx="2554317" cy="1323439"/>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Method: </a:t>
              </a:r>
            </a:p>
            <a:p>
              <a:r>
                <a:rPr lang="en-US" altLang="zh-CN" sz="1600" dirty="0">
                  <a:latin typeface="Times New Roman" panose="02020603050405020304" pitchFamily="18" charset="0"/>
                  <a:cs typeface="Times New Roman" panose="02020603050405020304" pitchFamily="18" charset="0"/>
                </a:rPr>
                <a:t>Gamma compression</a:t>
              </a:r>
              <a:endParaRPr lang="en-US" altLang="zh-CN" sz="1600" b="1"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Objective</a:t>
              </a:r>
              <a:r>
                <a:rPr lang="en-US" altLang="zh-CN" sz="1600" dirty="0">
                  <a:latin typeface="Times New Roman" panose="02020603050405020304" pitchFamily="18" charset="0"/>
                  <a:cs typeface="Times New Roman" panose="02020603050405020304" pitchFamily="18" charset="0"/>
                </a:rPr>
                <a:t>: </a:t>
              </a:r>
            </a:p>
            <a:p>
              <a:r>
                <a:rPr lang="en-US" altLang="zh-CN" sz="1600" dirty="0">
                  <a:latin typeface="Times New Roman" panose="02020603050405020304" pitchFamily="18" charset="0"/>
                  <a:cs typeface="Times New Roman" panose="02020603050405020304" pitchFamily="18" charset="0"/>
                </a:rPr>
                <a:t>Improve the robustness to illumination change</a:t>
              </a:r>
              <a:endParaRPr lang="zh-CN" altLang="en-US" sz="1600" dirty="0">
                <a:latin typeface="Times New Roman" panose="02020603050405020304" pitchFamily="18" charset="0"/>
                <a:cs typeface="Times New Roman" panose="02020603050405020304" pitchFamily="18" charset="0"/>
              </a:endParaRPr>
            </a:p>
          </p:txBody>
        </p:sp>
        <p:sp>
          <p:nvSpPr>
            <p:cNvPr id="23" name="箭头: 右 22">
              <a:extLst>
                <a:ext uri="{FF2B5EF4-FFF2-40B4-BE49-F238E27FC236}">
                  <a16:creationId xmlns:a16="http://schemas.microsoft.com/office/drawing/2014/main" id="{621BD521-2D0C-42BB-951A-376B4ABF4AB9}"/>
                </a:ext>
              </a:extLst>
            </p:cNvPr>
            <p:cNvSpPr/>
            <p:nvPr/>
          </p:nvSpPr>
          <p:spPr>
            <a:xfrm>
              <a:off x="2579398" y="2137305"/>
              <a:ext cx="616424" cy="196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4" name="箭头: 右 23">
              <a:extLst>
                <a:ext uri="{FF2B5EF4-FFF2-40B4-BE49-F238E27FC236}">
                  <a16:creationId xmlns:a16="http://schemas.microsoft.com/office/drawing/2014/main" id="{3437BD55-D060-4DC0-911D-DF9439B451EA}"/>
                </a:ext>
              </a:extLst>
            </p:cNvPr>
            <p:cNvSpPr/>
            <p:nvPr/>
          </p:nvSpPr>
          <p:spPr>
            <a:xfrm>
              <a:off x="5603487" y="2137305"/>
              <a:ext cx="616424" cy="196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5" name="箭头: 右 24">
              <a:extLst>
                <a:ext uri="{FF2B5EF4-FFF2-40B4-BE49-F238E27FC236}">
                  <a16:creationId xmlns:a16="http://schemas.microsoft.com/office/drawing/2014/main" id="{3C12F9BA-6538-45CD-A444-0ADCA2758F44}"/>
                </a:ext>
              </a:extLst>
            </p:cNvPr>
            <p:cNvSpPr/>
            <p:nvPr/>
          </p:nvSpPr>
          <p:spPr>
            <a:xfrm>
              <a:off x="8219290" y="2075890"/>
              <a:ext cx="616424" cy="196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26DAAD7E-D49B-4336-996E-A47E6BE36330}"/>
                    </a:ext>
                  </a:extLst>
                </p:cNvPr>
                <p:cNvSpPr/>
                <p:nvPr/>
              </p:nvSpPr>
              <p:spPr>
                <a:xfrm>
                  <a:off x="2762214" y="4439447"/>
                  <a:ext cx="3480559" cy="1883208"/>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Formulas:</a:t>
                  </a:r>
                </a:p>
                <a:p>
                  <a:pPr algn="ct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𝐺</m:t>
                            </m:r>
                          </m:e>
                          <m:sub>
                            <m:r>
                              <a:rPr lang="en-US" altLang="zh-CN" sz="1600" b="0" i="1" smtClean="0">
                                <a:latin typeface="Cambria Math" panose="02040503050406030204" pitchFamily="18" charset="0"/>
                              </a:rPr>
                              <m:t>𝑥</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𝐻</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𝑦</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𝐻</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oMath>
                    </m:oMathPara>
                  </a14:m>
                  <a:endParaRPr lang="en-US" altLang="zh-CN" sz="160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𝐺</m:t>
                            </m:r>
                          </m:e>
                          <m:sub>
                            <m:r>
                              <a:rPr lang="en-US" altLang="zh-CN" sz="1600" b="0" i="1" smtClean="0">
                                <a:latin typeface="Cambria Math" panose="02040503050406030204" pitchFamily="18" charset="0"/>
                              </a:rPr>
                              <m:t>𝑦</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𝐻</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𝐻</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−1</m:t>
                            </m:r>
                          </m:e>
                        </m:d>
                      </m:oMath>
                    </m:oMathPara>
                  </a14:m>
                  <a:endParaRPr lang="en-US" altLang="zh-CN" sz="1600" b="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𝐺</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e>
                        </m:d>
                        <m:r>
                          <a:rPr lang="en-US" altLang="zh-CN" sz="1600" b="0" i="1" smtClean="0">
                            <a:latin typeface="Cambria Math" panose="02040503050406030204" pitchFamily="18" charset="0"/>
                          </a:rPr>
                          <m:t>=</m:t>
                        </m:r>
                        <m:rad>
                          <m:radPr>
                            <m:degHide m:val="on"/>
                            <m:ctrlPr>
                              <a:rPr lang="en-US" altLang="zh-CN" sz="1600" b="0" i="1" smtClean="0">
                                <a:latin typeface="Cambria Math" panose="02040503050406030204" pitchFamily="18" charset="0"/>
                              </a:rPr>
                            </m:ctrlPr>
                          </m:radPr>
                          <m:deg/>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𝐺</m:t>
                                </m:r>
                              </m:e>
                              <m:sub>
                                <m:r>
                                  <a:rPr lang="en-US" altLang="zh-CN" sz="1600" b="0" i="1" smtClean="0">
                                    <a:latin typeface="Cambria Math" panose="02040503050406030204" pitchFamily="18" charset="0"/>
                                  </a:rPr>
                                  <m:t>𝑥</m:t>
                                </m:r>
                              </m:sub>
                            </m:s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𝐺</m:t>
                                </m:r>
                              </m:e>
                              <m:sub>
                                <m:r>
                                  <a:rPr lang="en-US" altLang="zh-CN" sz="1600" b="0" i="1" smtClean="0">
                                    <a:latin typeface="Cambria Math" panose="02040503050406030204" pitchFamily="18" charset="0"/>
                                  </a:rPr>
                                  <m:t>𝑦</m:t>
                                </m:r>
                              </m:sub>
                            </m:sSub>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m:t>
                                </m:r>
                                <m:r>
                                  <a:rPr lang="en-US" altLang="zh-CN" sz="1600" i="1">
                                    <a:latin typeface="Cambria Math" panose="02040503050406030204" pitchFamily="18" charset="0"/>
                                  </a:rPr>
                                  <m:t>𝑦</m:t>
                                </m:r>
                                <m:r>
                                  <a:rPr lang="en-US" altLang="zh-CN" sz="1600" i="1">
                                    <a:latin typeface="Cambria Math" panose="02040503050406030204" pitchFamily="18" charset="0"/>
                                  </a:rPr>
                                  <m:t>)</m:t>
                                </m:r>
                              </m:e>
                              <m:sup>
                                <m:r>
                                  <a:rPr lang="en-US" altLang="zh-CN" sz="1600" i="1">
                                    <a:latin typeface="Cambria Math" panose="02040503050406030204" pitchFamily="18" charset="0"/>
                                  </a:rPr>
                                  <m:t>2</m:t>
                                </m:r>
                              </m:sup>
                            </m:sSup>
                          </m:e>
                        </m:rad>
                      </m:oMath>
                    </m:oMathPara>
                  </a14:m>
                  <a:endParaRPr lang="en-US" altLang="zh-CN" sz="160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left"/>
                      </m:oMathParaPr>
                      <m:oMath xmlns:m="http://schemas.openxmlformats.org/officeDocument/2006/math">
                        <m:r>
                          <a:rPr lang="zh-CN" altLang="en-US" sz="1600" i="1" smtClean="0">
                            <a:latin typeface="Cambria Math" panose="02040503050406030204" pitchFamily="18" charset="0"/>
                          </a:rPr>
                          <m:t>𝛼</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e>
                        </m:d>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𝑡𝑎𝑛</m:t>
                            </m:r>
                          </m:e>
                          <m:sup>
                            <m:r>
                              <a:rPr lang="en-US" altLang="zh-CN" sz="1600" b="0" i="1" smtClean="0">
                                <a:latin typeface="Cambria Math" panose="02040503050406030204" pitchFamily="18" charset="0"/>
                              </a:rPr>
                              <m:t>−1</m:t>
                            </m:r>
                          </m:sup>
                        </m:sSup>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𝐺</m:t>
                                </m:r>
                              </m:e>
                              <m:sub>
                                <m:r>
                                  <a:rPr lang="en-US" altLang="zh-CN" sz="1600" b="0" i="1" smtClean="0">
                                    <a:latin typeface="Cambria Math" panose="02040503050406030204" pitchFamily="18" charset="0"/>
                                  </a:rPr>
                                  <m:t>𝑦</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𝐺</m:t>
                                </m:r>
                              </m:e>
                              <m:sub>
                                <m:r>
                                  <a:rPr lang="en-US" altLang="zh-CN" sz="1600" b="0" i="1" smtClean="0">
                                    <a:latin typeface="Cambria Math" panose="02040503050406030204" pitchFamily="18" charset="0"/>
                                  </a:rPr>
                                  <m:t>𝑥</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den>
                        </m:f>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26" name="矩形 25">
                  <a:extLst>
                    <a:ext uri="{FF2B5EF4-FFF2-40B4-BE49-F238E27FC236}">
                      <a16:creationId xmlns:a16="http://schemas.microsoft.com/office/drawing/2014/main" id="{26DAAD7E-D49B-4336-996E-A47E6BE36330}"/>
                    </a:ext>
                  </a:extLst>
                </p:cNvPr>
                <p:cNvSpPr>
                  <a:spLocks noRot="1" noChangeAspect="1" noMove="1" noResize="1" noEditPoints="1" noAdjustHandles="1" noChangeArrowheads="1" noChangeShapeType="1" noTextEdit="1"/>
                </p:cNvSpPr>
                <p:nvPr/>
              </p:nvSpPr>
              <p:spPr>
                <a:xfrm>
                  <a:off x="2762214" y="4439447"/>
                  <a:ext cx="3480559" cy="1883208"/>
                </a:xfrm>
                <a:prstGeom prst="rect">
                  <a:avLst/>
                </a:prstGeom>
                <a:blipFill>
                  <a:blip r:embed="rId3"/>
                  <a:stretch>
                    <a:fillRect l="-876" t="-971"/>
                  </a:stretch>
                </a:blipFill>
              </p:spPr>
              <p:txBody>
                <a:bodyPr/>
                <a:lstStyle/>
                <a:p>
                  <a:r>
                    <a:rPr lang="zh-CN" altLang="en-US">
                      <a:noFill/>
                    </a:rPr>
                    <a:t> </a:t>
                  </a:r>
                </a:p>
              </p:txBody>
            </p:sp>
          </mc:Fallback>
        </mc:AlternateContent>
        <p:pic>
          <p:nvPicPr>
            <p:cNvPr id="27" name="图片 26" descr="白色的蒲公英&#10;&#10;描述已自动生成">
              <a:extLst>
                <a:ext uri="{FF2B5EF4-FFF2-40B4-BE49-F238E27FC236}">
                  <a16:creationId xmlns:a16="http://schemas.microsoft.com/office/drawing/2014/main" id="{358FB225-7BCC-41BD-AB90-B129649CE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603" y="2804730"/>
              <a:ext cx="1331038" cy="1331038"/>
            </a:xfrm>
            <a:prstGeom prst="rect">
              <a:avLst/>
            </a:prstGeom>
          </p:spPr>
        </p:pic>
        <p:pic>
          <p:nvPicPr>
            <p:cNvPr id="28" name="图片 27">
              <a:extLst>
                <a:ext uri="{FF2B5EF4-FFF2-40B4-BE49-F238E27FC236}">
                  <a16:creationId xmlns:a16="http://schemas.microsoft.com/office/drawing/2014/main" id="{5B472993-B9E5-4010-A1C1-FAFE47ADEE1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926344" y="2795515"/>
              <a:ext cx="1332934" cy="1331038"/>
            </a:xfrm>
            <a:prstGeom prst="rect">
              <a:avLst/>
            </a:prstGeom>
          </p:spPr>
        </p:pic>
        <p:sp>
          <p:nvSpPr>
            <p:cNvPr id="29" name="矩形 28">
              <a:extLst>
                <a:ext uri="{FF2B5EF4-FFF2-40B4-BE49-F238E27FC236}">
                  <a16:creationId xmlns:a16="http://schemas.microsoft.com/office/drawing/2014/main" id="{9AE2109D-F453-4E65-9DEB-F4F38BEBB65C}"/>
                </a:ext>
              </a:extLst>
            </p:cNvPr>
            <p:cNvSpPr/>
            <p:nvPr/>
          </p:nvSpPr>
          <p:spPr>
            <a:xfrm>
              <a:off x="3248493" y="2890741"/>
              <a:ext cx="141514" cy="139116"/>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A6E37E75-99D6-48A2-A9A1-3554FE12A90E}"/>
                </a:ext>
              </a:extLst>
            </p:cNvPr>
            <p:cNvCxnSpPr>
              <a:cxnSpLocks/>
              <a:stCxn id="29" idx="0"/>
            </p:cNvCxnSpPr>
            <p:nvPr/>
          </p:nvCxnSpPr>
          <p:spPr>
            <a:xfrm flipV="1">
              <a:off x="3319250" y="2833635"/>
              <a:ext cx="1485068" cy="57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671CD06-F195-438A-84AE-F977E0876E06}"/>
                </a:ext>
              </a:extLst>
            </p:cNvPr>
            <p:cNvCxnSpPr>
              <a:cxnSpLocks/>
              <a:stCxn id="29" idx="2"/>
            </p:cNvCxnSpPr>
            <p:nvPr/>
          </p:nvCxnSpPr>
          <p:spPr>
            <a:xfrm>
              <a:off x="3319250" y="3029857"/>
              <a:ext cx="1485068" cy="8623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EB86BE63-A22A-4C3C-BD3E-FADDA722D3AD}"/>
                </a:ext>
              </a:extLst>
            </p:cNvPr>
            <p:cNvSpPr/>
            <p:nvPr/>
          </p:nvSpPr>
          <p:spPr>
            <a:xfrm>
              <a:off x="4804318" y="2804730"/>
              <a:ext cx="1068463" cy="10874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5F85594B-CE00-4BA6-8B06-3C3563AF165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40328" y="2788895"/>
              <a:ext cx="1332934" cy="1331038"/>
            </a:xfrm>
            <a:prstGeom prst="rect">
              <a:avLst/>
            </a:prstGeom>
          </p:spPr>
        </p:pic>
        <p:sp>
          <p:nvSpPr>
            <p:cNvPr id="34" name="矩形 33">
              <a:extLst>
                <a:ext uri="{FF2B5EF4-FFF2-40B4-BE49-F238E27FC236}">
                  <a16:creationId xmlns:a16="http://schemas.microsoft.com/office/drawing/2014/main" id="{E3195485-6973-4B30-9142-38E7D37B16D9}"/>
                </a:ext>
              </a:extLst>
            </p:cNvPr>
            <p:cNvSpPr/>
            <p:nvPr/>
          </p:nvSpPr>
          <p:spPr>
            <a:xfrm>
              <a:off x="9042143" y="2802352"/>
              <a:ext cx="157842" cy="14041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A967747A-6F7B-4BEE-B29E-D9861F2992D3}"/>
                </a:ext>
              </a:extLst>
            </p:cNvPr>
            <p:cNvSpPr/>
            <p:nvPr/>
          </p:nvSpPr>
          <p:spPr>
            <a:xfrm>
              <a:off x="9201800" y="2942771"/>
              <a:ext cx="150117" cy="14835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0654DEA3-525A-42EB-BB9E-B1C7AB91E5DD}"/>
                </a:ext>
              </a:extLst>
            </p:cNvPr>
            <p:cNvSpPr/>
            <p:nvPr/>
          </p:nvSpPr>
          <p:spPr>
            <a:xfrm>
              <a:off x="9042143" y="2802351"/>
              <a:ext cx="311589" cy="288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7" name="直接箭头连接符 36">
              <a:extLst>
                <a:ext uri="{FF2B5EF4-FFF2-40B4-BE49-F238E27FC236}">
                  <a16:creationId xmlns:a16="http://schemas.microsoft.com/office/drawing/2014/main" id="{A9C0A31C-4D57-4E92-AE9F-E1CDB53EC734}"/>
                </a:ext>
              </a:extLst>
            </p:cNvPr>
            <p:cNvCxnSpPr/>
            <p:nvPr/>
          </p:nvCxnSpPr>
          <p:spPr>
            <a:xfrm>
              <a:off x="9299303" y="2734129"/>
              <a:ext cx="239486" cy="0"/>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矩形 37">
              <a:extLst>
                <a:ext uri="{FF2B5EF4-FFF2-40B4-BE49-F238E27FC236}">
                  <a16:creationId xmlns:a16="http://schemas.microsoft.com/office/drawing/2014/main" id="{7480B367-6194-4002-86FA-5CD577FE501F}"/>
                </a:ext>
              </a:extLst>
            </p:cNvPr>
            <p:cNvSpPr/>
            <p:nvPr/>
          </p:nvSpPr>
          <p:spPr>
            <a:xfrm>
              <a:off x="8564091" y="4297290"/>
              <a:ext cx="2311992" cy="1323439"/>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Method: </a:t>
              </a:r>
            </a:p>
            <a:p>
              <a:r>
                <a:rPr lang="en-US" altLang="zh-CN" sz="1600" dirty="0">
                  <a:latin typeface="Times New Roman" panose="02020603050405020304" pitchFamily="18" charset="0"/>
                  <a:cs typeface="Times New Roman" panose="02020603050405020304" pitchFamily="18" charset="0"/>
                </a:rPr>
                <a:t>Take each four cells into a block, each block 36 categories</a:t>
              </a:r>
            </a:p>
            <a:p>
              <a:r>
                <a:rPr lang="en-US" altLang="zh-CN" sz="1600" b="1" dirty="0">
                  <a:latin typeface="Times New Roman" panose="02020603050405020304" pitchFamily="18" charset="0"/>
                  <a:cs typeface="Times New Roman" panose="02020603050405020304" pitchFamily="18" charset="0"/>
                </a:rPr>
                <a:t>Use a slide window</a:t>
              </a:r>
            </a:p>
          </p:txBody>
        </p:sp>
        <p:pic>
          <p:nvPicPr>
            <p:cNvPr id="39" name="图片 38" descr="蒲公英的花&#10;&#10;描述已自动生成">
              <a:extLst>
                <a:ext uri="{FF2B5EF4-FFF2-40B4-BE49-F238E27FC236}">
                  <a16:creationId xmlns:a16="http://schemas.microsoft.com/office/drawing/2014/main" id="{4B1EBE5B-9A6A-4901-8B51-9497B4689C60}"/>
                </a:ext>
              </a:extLst>
            </p:cNvPr>
            <p:cNvPicPr>
              <a:picLocks noChangeAspect="1"/>
            </p:cNvPicPr>
            <p:nvPr/>
          </p:nvPicPr>
          <p:blipFill rotWithShape="1">
            <a:blip r:embed="rId5">
              <a:extLst>
                <a:ext uri="{28A0092B-C50C-407E-A947-70E740481C1C}">
                  <a14:useLocalDpi xmlns:a14="http://schemas.microsoft.com/office/drawing/2010/main" val="0"/>
                </a:ext>
              </a:extLst>
            </a:blip>
            <a:srcRect l="18797" t="8321" r="53076" b="64154"/>
            <a:stretch/>
          </p:blipFill>
          <p:spPr>
            <a:xfrm>
              <a:off x="4822369" y="2833635"/>
              <a:ext cx="1051450" cy="1049362"/>
            </a:xfrm>
            <a:prstGeom prst="rect">
              <a:avLst/>
            </a:prstGeom>
          </p:spPr>
        </p:pic>
        <p:sp>
          <p:nvSpPr>
            <p:cNvPr id="40" name="矩形 39">
              <a:extLst>
                <a:ext uri="{FF2B5EF4-FFF2-40B4-BE49-F238E27FC236}">
                  <a16:creationId xmlns:a16="http://schemas.microsoft.com/office/drawing/2014/main" id="{21A9CB28-1BA7-4708-A980-1C9814439EB5}"/>
                </a:ext>
              </a:extLst>
            </p:cNvPr>
            <p:cNvSpPr/>
            <p:nvPr/>
          </p:nvSpPr>
          <p:spPr>
            <a:xfrm>
              <a:off x="6219681" y="4591878"/>
              <a:ext cx="2307821" cy="830997"/>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Method: </a:t>
              </a:r>
            </a:p>
            <a:p>
              <a:r>
                <a:rPr lang="en-US" altLang="zh-CN" sz="1600" dirty="0">
                  <a:latin typeface="Times New Roman" panose="02020603050405020304" pitchFamily="18" charset="0"/>
                  <a:cs typeface="Times New Roman" panose="02020603050405020304" pitchFamily="18" charset="0"/>
                </a:rPr>
                <a:t>20 degrees as a category, 9 categories total</a:t>
              </a:r>
            </a:p>
          </p:txBody>
        </p:sp>
        <p:sp>
          <p:nvSpPr>
            <p:cNvPr id="41" name="平行四边形 40">
              <a:extLst>
                <a:ext uri="{FF2B5EF4-FFF2-40B4-BE49-F238E27FC236}">
                  <a16:creationId xmlns:a16="http://schemas.microsoft.com/office/drawing/2014/main" id="{2507D2F9-EA4D-41AF-8CB6-6AF5FB6B4BF1}"/>
                </a:ext>
              </a:extLst>
            </p:cNvPr>
            <p:cNvSpPr/>
            <p:nvPr/>
          </p:nvSpPr>
          <p:spPr>
            <a:xfrm>
              <a:off x="6350776" y="1829904"/>
              <a:ext cx="1883391" cy="78695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Calculate gradient histogram</a:t>
              </a:r>
              <a:endParaRPr lang="zh-CN" altLang="en-US" dirty="0">
                <a:latin typeface="Times New Roman" panose="02020603050405020304" pitchFamily="18" charset="0"/>
                <a:cs typeface="Times New Roman" panose="02020603050405020304" pitchFamily="18" charset="0"/>
              </a:endParaRPr>
            </a:p>
          </p:txBody>
        </p:sp>
        <p:sp>
          <p:nvSpPr>
            <p:cNvPr id="42" name="箭头: 直角上 41">
              <a:extLst>
                <a:ext uri="{FF2B5EF4-FFF2-40B4-BE49-F238E27FC236}">
                  <a16:creationId xmlns:a16="http://schemas.microsoft.com/office/drawing/2014/main" id="{1C20FDB6-6FC4-45D6-9B50-FADAE79B41A7}"/>
                </a:ext>
              </a:extLst>
            </p:cNvPr>
            <p:cNvSpPr/>
            <p:nvPr/>
          </p:nvSpPr>
          <p:spPr>
            <a:xfrm flipV="1">
              <a:off x="10719105" y="2137305"/>
              <a:ext cx="1264997" cy="2385906"/>
            </a:xfrm>
            <a:prstGeom prst="bentUpArrow">
              <a:avLst>
                <a:gd name="adj1" fmla="val 10435"/>
                <a:gd name="adj2" fmla="val 15020"/>
                <a:gd name="adj3" fmla="val 223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43" name="图片 42">
              <a:extLst>
                <a:ext uri="{FF2B5EF4-FFF2-40B4-BE49-F238E27FC236}">
                  <a16:creationId xmlns:a16="http://schemas.microsoft.com/office/drawing/2014/main" id="{A35AE2B6-7616-4FA4-BC54-3B5AD3D339E5}"/>
                </a:ext>
              </a:extLst>
            </p:cNvPr>
            <p:cNvPicPr>
              <a:picLocks noChangeAspect="1"/>
            </p:cNvPicPr>
            <p:nvPr/>
          </p:nvPicPr>
          <p:blipFill>
            <a:blip r:embed="rId6"/>
            <a:stretch>
              <a:fillRect/>
            </a:stretch>
          </p:blipFill>
          <p:spPr>
            <a:xfrm>
              <a:off x="6356022" y="3001045"/>
              <a:ext cx="1866467" cy="906738"/>
            </a:xfrm>
            <a:prstGeom prst="rect">
              <a:avLst/>
            </a:prstGeom>
          </p:spPr>
        </p:pic>
        <p:sp>
          <p:nvSpPr>
            <p:cNvPr id="44" name="矩形 43">
              <a:extLst>
                <a:ext uri="{FF2B5EF4-FFF2-40B4-BE49-F238E27FC236}">
                  <a16:creationId xmlns:a16="http://schemas.microsoft.com/office/drawing/2014/main" id="{B78AC6D7-B451-40D8-8932-1CCAEC39CE2C}"/>
                </a:ext>
              </a:extLst>
            </p:cNvPr>
            <p:cNvSpPr/>
            <p:nvPr/>
          </p:nvSpPr>
          <p:spPr>
            <a:xfrm>
              <a:off x="6563736" y="4080553"/>
              <a:ext cx="1367682"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9</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1 histogram</a:t>
              </a:r>
              <a:endParaRPr lang="zh-CN" altLang="en-US" sz="1600" dirty="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F16B430E-E1BF-44EA-9B07-D1164CD712B5}"/>
                </a:ext>
              </a:extLst>
            </p:cNvPr>
            <p:cNvSpPr/>
            <p:nvPr/>
          </p:nvSpPr>
          <p:spPr>
            <a:xfrm>
              <a:off x="3722060" y="4192049"/>
              <a:ext cx="1213794"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cell size 4*4</a:t>
              </a:r>
              <a:endParaRPr lang="zh-CN" altLang="en-US" sz="1600"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EF163793-0F87-4314-8ADD-9A6ACC666201}"/>
                </a:ext>
              </a:extLst>
            </p:cNvPr>
            <p:cNvSpPr/>
            <p:nvPr/>
          </p:nvSpPr>
          <p:spPr>
            <a:xfrm>
              <a:off x="588712" y="4174321"/>
              <a:ext cx="1898277"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picture size 256*256</a:t>
              </a:r>
              <a:endParaRPr lang="zh-CN" altLang="en-US" sz="1600"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A816F54-C3D1-4016-BDC9-BDB1F087459F}"/>
                </a:ext>
              </a:extLst>
            </p:cNvPr>
            <p:cNvSpPr/>
            <p:nvPr/>
          </p:nvSpPr>
          <p:spPr>
            <a:xfrm>
              <a:off x="10742577" y="5585342"/>
              <a:ext cx="1449423" cy="584775"/>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Total 142884 categories</a:t>
              </a:r>
              <a:endParaRPr lang="en-US" altLang="zh-CN" sz="1600" b="1" dirty="0">
                <a:latin typeface="Times New Roman" panose="02020603050405020304" pitchFamily="18" charset="0"/>
                <a:cs typeface="Times New Roman" panose="02020603050405020304" pitchFamily="18" charset="0"/>
              </a:endParaRPr>
            </a:p>
          </p:txBody>
        </p:sp>
      </p:grpSp>
      <p:sp>
        <p:nvSpPr>
          <p:cNvPr id="48" name="矩形 47">
            <a:extLst>
              <a:ext uri="{FF2B5EF4-FFF2-40B4-BE49-F238E27FC236}">
                <a16:creationId xmlns:a16="http://schemas.microsoft.com/office/drawing/2014/main" id="{04A24CA3-257D-487A-90D3-62106D1AF7BA}"/>
              </a:ext>
            </a:extLst>
          </p:cNvPr>
          <p:cNvSpPr/>
          <p:nvPr/>
        </p:nvSpPr>
        <p:spPr>
          <a:xfrm>
            <a:off x="1227000" y="987426"/>
            <a:ext cx="5396029" cy="461665"/>
          </a:xfrm>
          <a:prstGeom prst="rect">
            <a:avLst/>
          </a:prstGeom>
        </p:spPr>
        <p:txBody>
          <a:bodyPr wrap="none">
            <a:spAutoFit/>
          </a:bodyPr>
          <a:lstStyle/>
          <a:p>
            <a:pPr>
              <a:spcAft>
                <a:spcPts val="600"/>
              </a:spcAft>
            </a:pPr>
            <a:r>
              <a:rPr lang="en-US" altLang="zh-CN" sz="2400" b="1" dirty="0">
                <a:latin typeface="Times New Roman" panose="02020603050405020304" pitchFamily="18" charset="0"/>
                <a:cs typeface="Times New Roman" panose="02020603050405020304" pitchFamily="18" charset="0"/>
              </a:rPr>
              <a:t>Histogram of oriented gradients</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(HOG)</a:t>
            </a:r>
            <a:endParaRPr lang="zh-CN" altLang="en-US" sz="2400" b="1" dirty="0">
              <a:latin typeface="Times New Roman" panose="02020603050405020304" pitchFamily="18" charset="0"/>
              <a:cs typeface="Times New Roman" panose="02020603050405020304" pitchFamily="18" charset="0"/>
            </a:endParaRPr>
          </a:p>
        </p:txBody>
      </p:sp>
      <p:sp>
        <p:nvSpPr>
          <p:cNvPr id="49" name="平行四边形 48">
            <a:extLst>
              <a:ext uri="{FF2B5EF4-FFF2-40B4-BE49-F238E27FC236}">
                <a16:creationId xmlns:a16="http://schemas.microsoft.com/office/drawing/2014/main" id="{47F07EF3-7F28-47A7-B4B5-4B98B5E931B2}"/>
              </a:ext>
            </a:extLst>
          </p:cNvPr>
          <p:cNvSpPr/>
          <p:nvPr/>
        </p:nvSpPr>
        <p:spPr>
          <a:xfrm>
            <a:off x="753435" y="1100138"/>
            <a:ext cx="473565" cy="243522"/>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928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1075351" y="43657"/>
            <a:ext cx="8440124" cy="598488"/>
          </a:xfrm>
        </p:spPr>
        <p:txBody>
          <a:bodyPr/>
          <a:lstStyle/>
          <a:p>
            <a:r>
              <a:rPr lang="en-US" altLang="zh-CN" dirty="0">
                <a:latin typeface="Times New Roman" panose="02020603050405020304" pitchFamily="18" charset="0"/>
                <a:cs typeface="Times New Roman" panose="02020603050405020304" pitchFamily="18" charset="0"/>
              </a:rPr>
              <a:t>3.1 SVM</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14</a:t>
            </a:fld>
            <a:endParaRPr lang="zh-CN" altLang="en-US" sz="2400" dirty="0"/>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BD2F1DC0-5C85-41D3-B541-E8986E150FA8}"/>
                  </a:ext>
                </a:extLst>
              </p:cNvPr>
              <p:cNvSpPr/>
              <p:nvPr/>
            </p:nvSpPr>
            <p:spPr>
              <a:xfrm>
                <a:off x="954394" y="1596725"/>
                <a:ext cx="10283212" cy="4247317"/>
              </a:xfrm>
              <a:prstGeom prst="rect">
                <a:avLst/>
              </a:prstGeom>
            </p:spPr>
            <p:txBody>
              <a:bodyPr wrap="square">
                <a:spAutoFit/>
              </a:bodyPr>
              <a:lstStyle/>
              <a:p>
                <a:pPr>
                  <a:spcAft>
                    <a:spcPts val="600"/>
                  </a:spcAft>
                </a:pPr>
                <a:r>
                  <a:rPr lang="en-US" altLang="zh-CN" sz="2000" b="1" dirty="0">
                    <a:latin typeface="Times New Roman" panose="02020603050405020304" pitchFamily="18" charset="0"/>
                    <a:cs typeface="Times New Roman" panose="02020603050405020304" pitchFamily="18" charset="0"/>
                  </a:rPr>
                  <a:t>Formula:  </a:t>
                </a:r>
                <a:r>
                  <a:rPr lang="en-US" altLang="zh-CN" sz="2000" dirty="0">
                    <a:latin typeface="Times New Roman" panose="02020603050405020304" pitchFamily="18" charset="0"/>
                    <a:cs typeface="Times New Roman" panose="02020603050405020304" pitchFamily="18" charset="0"/>
                  </a:rPr>
                  <a:t>Starting from the pixel with gray level </a:t>
                </a:r>
                <a14:m>
                  <m:oMath xmlns:m="http://schemas.openxmlformats.org/officeDocument/2006/math">
                    <m:r>
                      <a:rPr lang="en-US" altLang="zh-CN" sz="2000" i="1" dirty="0">
                        <a:latin typeface="Cambria Math" panose="02040503050406030204" pitchFamily="18" charset="0"/>
                      </a:rPr>
                      <m:t>𝑖</m:t>
                    </m:r>
                  </m:oMath>
                </a14:m>
                <a:r>
                  <a:rPr lang="en-US" altLang="zh-CN" sz="2000" dirty="0">
                    <a:latin typeface="Times New Roman" panose="02020603050405020304" pitchFamily="18" charset="0"/>
                    <a:cs typeface="Times New Roman" panose="02020603050405020304" pitchFamily="18" charset="0"/>
                  </a:rPr>
                  <a:t> in the image (its position is </a:t>
                </a:r>
                <a14:m>
                  <m:oMath xmlns:m="http://schemas.openxmlformats.org/officeDocument/2006/math">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e>
                    </m:d>
                  </m:oMath>
                </a14:m>
                <a:r>
                  <a:rPr lang="en-US" altLang="zh-CN" sz="2000" dirty="0">
                    <a:latin typeface="Times New Roman" panose="02020603050405020304" pitchFamily="18" charset="0"/>
                    <a:cs typeface="Times New Roman" panose="02020603050405020304" pitchFamily="18" charset="0"/>
                  </a:rPr>
                  <a:t>), count the number </a:t>
                </a:r>
                <a14:m>
                  <m:oMath xmlns:m="http://schemas.openxmlformats.org/officeDocument/2006/math">
                    <m:r>
                      <a:rPr lang="en-US" altLang="zh-CN" sz="2000" i="1" dirty="0">
                        <a:latin typeface="Cambria Math" panose="02040503050406030204" pitchFamily="18" charset="0"/>
                      </a:rPr>
                      <m:t>𝑝</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r>
                          <a:rPr lang="en-US" altLang="zh-CN" sz="2000" i="1" dirty="0">
                            <a:latin typeface="Cambria Math" panose="02040503050406030204" pitchFamily="18" charset="0"/>
                          </a:rPr>
                          <m:t>𝑗</m:t>
                        </m:r>
                        <m:r>
                          <a:rPr lang="en-US" altLang="zh-CN" sz="2000" i="1" dirty="0">
                            <a:latin typeface="Cambria Math" panose="02040503050406030204" pitchFamily="18" charset="0"/>
                          </a:rPr>
                          <m:t>,</m:t>
                        </m:r>
                        <m:r>
                          <a:rPr lang="en-US" altLang="zh-CN" sz="2000" i="1" dirty="0">
                            <a:latin typeface="Cambria Math" panose="02040503050406030204" pitchFamily="18" charset="0"/>
                          </a:rPr>
                          <m:t>𝑑</m:t>
                        </m:r>
                        <m:r>
                          <a:rPr lang="en-US" altLang="zh-CN" sz="2000" i="1" dirty="0">
                            <a:latin typeface="Cambria Math" panose="02040503050406030204" pitchFamily="18" charset="0"/>
                          </a:rPr>
                          <m:t>,</m:t>
                        </m:r>
                        <m:r>
                          <a:rPr lang="az-Cyrl-AZ" altLang="zh-CN" sz="2000" i="1" dirty="0">
                            <a:latin typeface="Cambria Math" panose="02040503050406030204" pitchFamily="18" charset="0"/>
                            <a:ea typeface="Cambria Math" panose="02040503050406030204" pitchFamily="18" charset="0"/>
                          </a:rPr>
                          <m:t>𝜃</m:t>
                        </m:r>
                      </m:e>
                    </m:d>
                    <m:r>
                      <a:rPr lang="az-Cyrl-AZ" altLang="zh-CN" sz="2000" i="1" dirty="0">
                        <a:latin typeface="Cambria Math" panose="02040503050406030204" pitchFamily="18" charset="0"/>
                        <a:ea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 of pixels </a:t>
                </a:r>
                <a14:m>
                  <m:oMath xmlns:m="http://schemas.openxmlformats.org/officeDocument/2006/math">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𝐷𝑥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r>
                          <a:rPr lang="en-US" altLang="zh-CN" sz="2000" i="1" dirty="0">
                            <a:latin typeface="Cambria Math" panose="02040503050406030204" pitchFamily="18" charset="0"/>
                          </a:rPr>
                          <m:t>𝐷𝑦</m:t>
                        </m:r>
                      </m:e>
                    </m:d>
                    <m:r>
                      <a:rPr lang="en-US" altLang="zh-CN" sz="2000" i="1" dirty="0">
                        <a:latin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with a distance of </a:t>
                </a:r>
                <a14:m>
                  <m:oMath xmlns:m="http://schemas.openxmlformats.org/officeDocument/2006/math">
                    <m:r>
                      <a:rPr lang="en-US" altLang="zh-CN" sz="2000" i="1" dirty="0">
                        <a:latin typeface="Cambria Math" panose="02040503050406030204" pitchFamily="18" charset="0"/>
                      </a:rPr>
                      <m:t>𝑑</m:t>
                    </m:r>
                  </m:oMath>
                </a14:m>
                <a:r>
                  <a:rPr lang="en-US" altLang="zh-CN" sz="2000" dirty="0">
                    <a:latin typeface="Times New Roman" panose="02020603050405020304" pitchFamily="18" charset="0"/>
                    <a:cs typeface="Times New Roman" panose="02020603050405020304" pitchFamily="18" charset="0"/>
                  </a:rPr>
                  <a:t> and gray level </a:t>
                </a:r>
                <a14:m>
                  <m:oMath xmlns:m="http://schemas.openxmlformats.org/officeDocument/2006/math">
                    <m:r>
                      <a:rPr lang="en-US" altLang="zh-CN" sz="2000" i="1" dirty="0">
                        <a:latin typeface="Cambria Math" panose="02040503050406030204" pitchFamily="18" charset="0"/>
                      </a:rPr>
                      <m:t>𝑗</m:t>
                    </m:r>
                  </m:oMath>
                </a14:m>
                <a:r>
                  <a:rPr lang="en-US" altLang="zh-CN" sz="2000" dirty="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en-US" altLang="zh-CN" sz="2000" b="0" i="1" dirty="0" smtClean="0">
                          <a:latin typeface="Cambria Math" panose="02040503050406030204" pitchFamily="18" charset="0"/>
                        </a:rPr>
                        <m:t>𝑝</m:t>
                      </m:r>
                      <m:d>
                        <m:dPr>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𝑗</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𝑑</m:t>
                          </m:r>
                          <m:r>
                            <a:rPr lang="en-US" altLang="zh-CN" sz="2000" b="0" i="1" dirty="0" smtClean="0">
                              <a:latin typeface="Cambria Math" panose="02040503050406030204" pitchFamily="18" charset="0"/>
                            </a:rPr>
                            <m:t>,</m:t>
                          </m:r>
                          <m:r>
                            <a:rPr lang="az-Cyrl-AZ" altLang="zh-CN" sz="2000" b="0" i="1" dirty="0">
                              <a:latin typeface="Cambria Math" panose="02040503050406030204" pitchFamily="18" charset="0"/>
                              <a:ea typeface="Cambria Math" panose="02040503050406030204" pitchFamily="18" charset="0"/>
                            </a:rPr>
                            <m:t>𝜃</m:t>
                          </m:r>
                        </m:e>
                      </m:d>
                      <m:r>
                        <a:rPr lang="en-US" altLang="zh-CN" sz="2000" b="0" i="1" dirty="0" smtClean="0">
                          <a:latin typeface="Cambria Math" panose="02040503050406030204" pitchFamily="18" charset="0"/>
                        </a:rPr>
                        <m:t>=[</m:t>
                      </m:r>
                      <m:d>
                        <m:dPr>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𝐷𝑥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𝐷𝑦</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𝑓</m:t>
                      </m:r>
                      <m:d>
                        <m:dPr>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𝑓</m:t>
                      </m:r>
                      <m:d>
                        <m:dPr>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𝐷𝑥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𝐷𝑦</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𝑗</m:t>
                      </m:r>
                      <m:r>
                        <a:rPr lang="en-US" altLang="zh-CN" sz="2000" b="0" i="1" dirty="0" smtClean="0">
                          <a:latin typeface="Cambria Math" panose="02040503050406030204" pitchFamily="18" charset="0"/>
                        </a:rPr>
                        <m:t>]</m:t>
                      </m:r>
                    </m:oMath>
                  </m:oMathPara>
                </a14:m>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r>
                      <a:rPr lang="az-Cyrl-AZ" altLang="zh-CN" sz="2000" i="1" dirty="0">
                        <a:latin typeface="Cambria Math" panose="02040503050406030204" pitchFamily="18" charset="0"/>
                        <a:ea typeface="Cambria Math" panose="02040503050406030204" pitchFamily="18" charset="0"/>
                      </a:rPr>
                      <m:t>𝜃</m:t>
                    </m:r>
                    <m:r>
                      <a:rPr lang="az-Cyrl-AZ" altLang="zh-CN" sz="2000" i="1" dirty="0">
                        <a:latin typeface="Cambria Math" panose="02040503050406030204" pitchFamily="18" charset="0"/>
                        <a:ea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 is the generation direction(0, 45, 90, 135)</a:t>
                </a:r>
              </a:p>
              <a:p>
                <a:pPr marL="285750" indent="-285750">
                  <a:spcAft>
                    <a:spcPts val="1200"/>
                  </a:spcAft>
                  <a:buFont typeface="Arial" panose="020B0604020202020204" pitchFamily="34" charset="0"/>
                  <a:buChar char="•"/>
                </a:pPr>
                <a14:m>
                  <m:oMath xmlns:m="http://schemas.openxmlformats.org/officeDocument/2006/math">
                    <m:r>
                      <a:rPr lang="en-US" altLang="zh-CN" sz="2000" i="1" dirty="0">
                        <a:latin typeface="Cambria Math" panose="02040503050406030204" pitchFamily="18" charset="0"/>
                      </a:rPr>
                      <m:t>𝑑</m:t>
                    </m:r>
                    <m:r>
                      <a:rPr lang="en-US" altLang="zh-CN" sz="2000" i="1" dirty="0">
                        <a:latin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is distance (1 to 10)</a:t>
                </a:r>
              </a:p>
              <a:p>
                <a:r>
                  <a:rPr lang="en-US" altLang="zh-CN" sz="2000" b="1" dirty="0">
                    <a:latin typeface="Times New Roman" panose="02020603050405020304" pitchFamily="18" charset="0"/>
                    <a:cs typeface="Times New Roman" panose="02020603050405020304" pitchFamily="18" charset="0"/>
                  </a:rPr>
                  <a:t>Features of GLCM:</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Contrast</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Correlation</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Energy</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Homogeneity</a:t>
                </a:r>
              </a:p>
              <a:p>
                <a:pPr>
                  <a:spcBef>
                    <a:spcPts val="1200"/>
                  </a:spcBef>
                </a:pPr>
                <a:r>
                  <a:rPr lang="en-US" altLang="zh-CN" sz="2000" dirty="0">
                    <a:latin typeface="Times New Roman" panose="02020603050405020304" pitchFamily="18" charset="0"/>
                    <a:cs typeface="Times New Roman" panose="02020603050405020304" pitchFamily="18" charset="0"/>
                  </a:rPr>
                  <a:t>Take the mean and standard deviation of the four features. </a:t>
                </a:r>
              </a:p>
              <a:p>
                <a:r>
                  <a:rPr lang="en-US" altLang="zh-CN" sz="2000" dirty="0">
                    <a:latin typeface="Times New Roman" panose="02020603050405020304" pitchFamily="18" charset="0"/>
                    <a:cs typeface="Times New Roman" panose="02020603050405020304" pitchFamily="18" charset="0"/>
                  </a:rPr>
                  <a:t>Each picture 1*80 matrix as feature.</a:t>
                </a:r>
              </a:p>
            </p:txBody>
          </p:sp>
        </mc:Choice>
        <mc:Fallback xmlns="">
          <p:sp>
            <p:nvSpPr>
              <p:cNvPr id="16" name="矩形 15">
                <a:extLst>
                  <a:ext uri="{FF2B5EF4-FFF2-40B4-BE49-F238E27FC236}">
                    <a16:creationId xmlns:a16="http://schemas.microsoft.com/office/drawing/2014/main" id="{BD2F1DC0-5C85-41D3-B541-E8986E150FA8}"/>
                  </a:ext>
                </a:extLst>
              </p:cNvPr>
              <p:cNvSpPr>
                <a:spLocks noRot="1" noChangeAspect="1" noMove="1" noResize="1" noEditPoints="1" noAdjustHandles="1" noChangeArrowheads="1" noChangeShapeType="1" noTextEdit="1"/>
              </p:cNvSpPr>
              <p:nvPr/>
            </p:nvSpPr>
            <p:spPr>
              <a:xfrm>
                <a:off x="954394" y="1596725"/>
                <a:ext cx="10283212" cy="4247317"/>
              </a:xfrm>
              <a:prstGeom prst="rect">
                <a:avLst/>
              </a:prstGeom>
              <a:blipFill>
                <a:blip r:embed="rId3"/>
                <a:stretch>
                  <a:fillRect l="-652" t="-861" b="-157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1BB44E0C-0633-4E91-B447-B0C1374FB05A}"/>
              </a:ext>
            </a:extLst>
          </p:cNvPr>
          <p:cNvSpPr/>
          <p:nvPr/>
        </p:nvSpPr>
        <p:spPr>
          <a:xfrm>
            <a:off x="1227000" y="987426"/>
            <a:ext cx="6105389" cy="461665"/>
          </a:xfrm>
          <a:prstGeom prst="rect">
            <a:avLst/>
          </a:prstGeom>
        </p:spPr>
        <p:txBody>
          <a:bodyPr wrap="none">
            <a:spAutoFit/>
          </a:bodyPr>
          <a:lstStyle/>
          <a:p>
            <a:pPr>
              <a:spcAft>
                <a:spcPts val="600"/>
              </a:spcAft>
            </a:pPr>
            <a:r>
              <a:rPr lang="en-US" altLang="zh-CN" sz="2400" b="1" dirty="0">
                <a:latin typeface="Times New Roman" panose="02020603050405020304" pitchFamily="18" charset="0"/>
                <a:cs typeface="Times New Roman" panose="02020603050405020304" pitchFamily="18" charset="0"/>
              </a:rPr>
              <a:t>Gray Level Co-occurrence Matrix (GLCM</a:t>
            </a:r>
            <a:r>
              <a:rPr lang="zh-CN" altLang="en-US" sz="2400" b="1" dirty="0">
                <a:latin typeface="Times New Roman" panose="02020603050405020304" pitchFamily="18" charset="0"/>
                <a:cs typeface="Times New Roman" panose="02020603050405020304" pitchFamily="18" charset="0"/>
              </a:rPr>
              <a:t>）</a:t>
            </a:r>
          </a:p>
        </p:txBody>
      </p:sp>
      <p:sp>
        <p:nvSpPr>
          <p:cNvPr id="10" name="平行四边形 9">
            <a:extLst>
              <a:ext uri="{FF2B5EF4-FFF2-40B4-BE49-F238E27FC236}">
                <a16:creationId xmlns:a16="http://schemas.microsoft.com/office/drawing/2014/main" id="{5CA4C890-4AC1-4EA1-B70C-4F43579EB542}"/>
              </a:ext>
            </a:extLst>
          </p:cNvPr>
          <p:cNvSpPr/>
          <p:nvPr/>
        </p:nvSpPr>
        <p:spPr>
          <a:xfrm>
            <a:off x="753435" y="1100138"/>
            <a:ext cx="473565" cy="243522"/>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0234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3.1 SVM</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15</a:t>
            </a:fld>
            <a:endParaRPr lang="zh-CN" altLang="en-US" sz="2400" dirty="0"/>
          </a:p>
        </p:txBody>
      </p:sp>
      <p:sp>
        <p:nvSpPr>
          <p:cNvPr id="3" name="矩形 2">
            <a:extLst>
              <a:ext uri="{FF2B5EF4-FFF2-40B4-BE49-F238E27FC236}">
                <a16:creationId xmlns:a16="http://schemas.microsoft.com/office/drawing/2014/main" id="{7198C3E4-15F8-48C4-A5F0-72100B92796C}"/>
              </a:ext>
            </a:extLst>
          </p:cNvPr>
          <p:cNvSpPr/>
          <p:nvPr/>
        </p:nvSpPr>
        <p:spPr>
          <a:xfrm>
            <a:off x="803919" y="1659950"/>
            <a:ext cx="8976185" cy="3280193"/>
          </a:xfrm>
          <a:prstGeom prst="rect">
            <a:avLst/>
          </a:prstGeom>
        </p:spPr>
        <p:txBody>
          <a:bodyPr wrap="square">
            <a:spAutoFit/>
          </a:bodyPr>
          <a:lstStyle/>
          <a:p>
            <a:pPr marL="342900" lvl="0" indent="-342900">
              <a:lnSpc>
                <a:spcPct val="120000"/>
              </a:lnSpc>
              <a:spcBef>
                <a:spcPts val="1000"/>
              </a:spcBef>
              <a:buClr>
                <a:srgbClr val="004098"/>
              </a:buClr>
              <a:buSzPct val="100000"/>
              <a:buFont typeface="Wingdings" panose="05000000000000000000" pitchFamily="2" charset="2"/>
              <a:buChar char="Ø"/>
            </a:pPr>
            <a:r>
              <a:rPr lang="en-US" altLang="zh-CN" sz="2400" dirty="0">
                <a:solidFill>
                  <a:srgbClr val="000000"/>
                </a:solidFill>
                <a:latin typeface="Times New Roman" panose="02020603050405020304" pitchFamily="18" charset="0"/>
                <a:ea typeface="等线"/>
                <a:cs typeface="Times New Roman" panose="02020603050405020304" pitchFamily="18" charset="0"/>
              </a:rPr>
              <a:t>The </a:t>
            </a:r>
            <a:r>
              <a:rPr lang="en-US" altLang="zh-CN" sz="2400" b="1" dirty="0">
                <a:solidFill>
                  <a:srgbClr val="000000"/>
                </a:solidFill>
                <a:latin typeface="Times New Roman" panose="02020603050405020304" pitchFamily="18" charset="0"/>
                <a:ea typeface="等线"/>
                <a:cs typeface="Times New Roman" panose="02020603050405020304" pitchFamily="18" charset="0"/>
              </a:rPr>
              <a:t>main difference </a:t>
            </a:r>
            <a:r>
              <a:rPr lang="en-US" altLang="zh-CN" sz="2400" dirty="0">
                <a:solidFill>
                  <a:srgbClr val="000000"/>
                </a:solidFill>
                <a:latin typeface="Times New Roman" panose="02020603050405020304" pitchFamily="18" charset="0"/>
                <a:ea typeface="等线"/>
                <a:cs typeface="Times New Roman" panose="02020603050405020304" pitchFamily="18" charset="0"/>
              </a:rPr>
              <a:t>between standard SVM and LS-SVM :</a:t>
            </a:r>
          </a:p>
          <a:p>
            <a:pPr marL="800100" lvl="1" indent="-342900">
              <a:lnSpc>
                <a:spcPct val="120000"/>
              </a:lnSpc>
              <a:spcBef>
                <a:spcPts val="1000"/>
              </a:spcBef>
              <a:buClr>
                <a:srgbClr val="004098"/>
              </a:buClr>
              <a:buSzPct val="100000"/>
              <a:buFont typeface="Arial" panose="020B0604020202020204" pitchFamily="34" charset="0"/>
              <a:buChar char="•"/>
            </a:pPr>
            <a:r>
              <a:rPr lang="en-US" altLang="zh-CN" sz="2400" dirty="0">
                <a:solidFill>
                  <a:srgbClr val="000000"/>
                </a:solidFill>
                <a:latin typeface="Times New Roman" panose="02020603050405020304" pitchFamily="18" charset="0"/>
                <a:ea typeface="等线"/>
                <a:cs typeface="Times New Roman" panose="02020603050405020304" pitchFamily="18" charset="0"/>
              </a:rPr>
              <a:t>inequality constraint is replaced by equality constraint.</a:t>
            </a:r>
          </a:p>
          <a:p>
            <a:pPr marL="285750" lvl="0" indent="-285750">
              <a:lnSpc>
                <a:spcPct val="120000"/>
              </a:lnSpc>
              <a:spcBef>
                <a:spcPts val="1000"/>
              </a:spcBef>
              <a:buClr>
                <a:srgbClr val="004098"/>
              </a:buClr>
              <a:buSzPct val="100000"/>
              <a:buFont typeface="Wingdings" panose="05000000000000000000" pitchFamily="2" charset="2"/>
              <a:buChar char="Ø"/>
            </a:pPr>
            <a:r>
              <a:rPr lang="en-US" altLang="zh-CN" sz="2400" b="1" dirty="0">
                <a:solidFill>
                  <a:srgbClr val="000000"/>
                </a:solidFill>
                <a:latin typeface="Times New Roman" panose="02020603050405020304" pitchFamily="18" charset="0"/>
                <a:ea typeface="等线"/>
                <a:cs typeface="Times New Roman" panose="02020603050405020304" pitchFamily="18" charset="0"/>
              </a:rPr>
              <a:t>code implementation:</a:t>
            </a:r>
          </a:p>
          <a:p>
            <a:pPr lvl="0">
              <a:lnSpc>
                <a:spcPct val="120000"/>
              </a:lnSpc>
              <a:spcBef>
                <a:spcPts val="1000"/>
              </a:spcBef>
              <a:buClr>
                <a:srgbClr val="004098"/>
              </a:buClr>
              <a:buSzPct val="100000"/>
            </a:pPr>
            <a:endParaRPr lang="en-US" altLang="zh-CN" sz="2400" b="1" dirty="0">
              <a:solidFill>
                <a:srgbClr val="000000"/>
              </a:solidFill>
              <a:latin typeface="Times New Roman" panose="02020603050405020304" pitchFamily="18" charset="0"/>
              <a:ea typeface="等线"/>
              <a:cs typeface="Times New Roman" panose="02020603050405020304" pitchFamily="18" charset="0"/>
            </a:endParaRPr>
          </a:p>
          <a:p>
            <a:pPr marL="742950" lvl="1" indent="-285750">
              <a:lnSpc>
                <a:spcPct val="120000"/>
              </a:lnSpc>
              <a:spcBef>
                <a:spcPts val="1000"/>
              </a:spcBef>
              <a:buClr>
                <a:srgbClr val="004098"/>
              </a:buClr>
              <a:buSzPct val="100000"/>
              <a:buFont typeface="Arial" panose="020B0604020202020204" pitchFamily="34" charset="0"/>
              <a:buChar char="•"/>
            </a:pPr>
            <a:r>
              <a:rPr lang="en-US" altLang="zh-CN" sz="2000" b="1" dirty="0">
                <a:solidFill>
                  <a:srgbClr val="000000"/>
                </a:solidFill>
                <a:latin typeface="Times New Roman" panose="02020603050405020304" pitchFamily="18" charset="0"/>
                <a:ea typeface="等线"/>
                <a:cs typeface="Times New Roman" panose="02020603050405020304" pitchFamily="18" charset="0"/>
              </a:rPr>
              <a:t>Using </a:t>
            </a:r>
            <a:r>
              <a:rPr lang="en-US" altLang="zh-CN" sz="2000" b="1" dirty="0">
                <a:latin typeface="Times New Roman" panose="02020603050405020304" pitchFamily="18" charset="0"/>
                <a:cs typeface="Times New Roman" panose="02020603050405020304" pitchFamily="18" charset="0"/>
              </a:rPr>
              <a:t>RBF kernel </a:t>
            </a:r>
          </a:p>
          <a:p>
            <a:pPr lvl="0">
              <a:lnSpc>
                <a:spcPct val="120000"/>
              </a:lnSpc>
              <a:spcBef>
                <a:spcPts val="1000"/>
              </a:spcBef>
              <a:buClr>
                <a:srgbClr val="004098"/>
              </a:buClr>
              <a:buSzPct val="100000"/>
            </a:pPr>
            <a:endParaRPr lang="en-US" altLang="zh-CN" sz="2400" dirty="0">
              <a:solidFill>
                <a:srgbClr val="000000"/>
              </a:solidFill>
              <a:latin typeface="Times New Roman" panose="02020603050405020304" pitchFamily="18" charset="0"/>
              <a:ea typeface="等线"/>
              <a:cs typeface="Times New Roman" panose="02020603050405020304" pitchFamily="18" charset="0"/>
            </a:endParaRPr>
          </a:p>
        </p:txBody>
      </p:sp>
      <p:pic>
        <p:nvPicPr>
          <p:cNvPr id="6" name="图片 5">
            <a:extLst>
              <a:ext uri="{FF2B5EF4-FFF2-40B4-BE49-F238E27FC236}">
                <a16:creationId xmlns:a16="http://schemas.microsoft.com/office/drawing/2014/main" id="{A2CE2426-E691-47D2-B70C-BA1C854EFD09}"/>
              </a:ext>
            </a:extLst>
          </p:cNvPr>
          <p:cNvPicPr>
            <a:picLocks noChangeAspect="1"/>
          </p:cNvPicPr>
          <p:nvPr/>
        </p:nvPicPr>
        <p:blipFill>
          <a:blip r:embed="rId3"/>
          <a:stretch>
            <a:fillRect/>
          </a:stretch>
        </p:blipFill>
        <p:spPr>
          <a:xfrm>
            <a:off x="1226999" y="3428999"/>
            <a:ext cx="7796239" cy="467139"/>
          </a:xfrm>
          <a:prstGeom prst="rect">
            <a:avLst/>
          </a:prstGeom>
        </p:spPr>
      </p:pic>
      <p:sp>
        <p:nvSpPr>
          <p:cNvPr id="13" name="矩形 12">
            <a:extLst>
              <a:ext uri="{FF2B5EF4-FFF2-40B4-BE49-F238E27FC236}">
                <a16:creationId xmlns:a16="http://schemas.microsoft.com/office/drawing/2014/main" id="{9D865CFD-A417-4BBE-8AA5-4D80296247AB}"/>
              </a:ext>
            </a:extLst>
          </p:cNvPr>
          <p:cNvSpPr/>
          <p:nvPr/>
        </p:nvSpPr>
        <p:spPr>
          <a:xfrm>
            <a:off x="1227000" y="987426"/>
            <a:ext cx="1348446" cy="461665"/>
          </a:xfrm>
          <a:prstGeom prst="rect">
            <a:avLst/>
          </a:prstGeom>
        </p:spPr>
        <p:txBody>
          <a:bodyPr wrap="none">
            <a:spAutoFit/>
          </a:bodyPr>
          <a:lstStyle/>
          <a:p>
            <a:pPr>
              <a:spcAft>
                <a:spcPts val="600"/>
              </a:spcAft>
            </a:pPr>
            <a:r>
              <a:rPr lang="en-US" altLang="zh-CN" sz="2400" b="1" dirty="0">
                <a:latin typeface="Times New Roman" panose="02020603050405020304" pitchFamily="18" charset="0"/>
                <a:cs typeface="Times New Roman" panose="02020603050405020304" pitchFamily="18" charset="0"/>
              </a:rPr>
              <a:t>LS-SVM</a:t>
            </a:r>
            <a:endParaRPr lang="zh-CN" altLang="en-US" sz="2400" b="1" dirty="0">
              <a:latin typeface="Times New Roman" panose="02020603050405020304" pitchFamily="18" charset="0"/>
              <a:cs typeface="Times New Roman" panose="02020603050405020304" pitchFamily="18" charset="0"/>
            </a:endParaRPr>
          </a:p>
        </p:txBody>
      </p:sp>
      <p:sp>
        <p:nvSpPr>
          <p:cNvPr id="14" name="平行四边形 13">
            <a:extLst>
              <a:ext uri="{FF2B5EF4-FFF2-40B4-BE49-F238E27FC236}">
                <a16:creationId xmlns:a16="http://schemas.microsoft.com/office/drawing/2014/main" id="{921E0DB1-F4CD-4BD4-80F8-9C1CB341A8CB}"/>
              </a:ext>
            </a:extLst>
          </p:cNvPr>
          <p:cNvSpPr/>
          <p:nvPr/>
        </p:nvSpPr>
        <p:spPr>
          <a:xfrm>
            <a:off x="753435" y="1100138"/>
            <a:ext cx="473565" cy="243522"/>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738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3.1 SVM</a:t>
            </a:r>
            <a:endParaRPr lang="zh-CN" altLang="en-US" dirty="0">
              <a:latin typeface="Times New Roman" panose="02020603050405020304" pitchFamily="18" charset="0"/>
              <a:cs typeface="Times New Roman" panose="02020603050405020304" pitchFamily="18" charset="0"/>
            </a:endParaRPr>
          </a:p>
        </p:txBody>
      </p:sp>
      <p:sp>
        <p:nvSpPr>
          <p:cNvPr id="11" name="平行四边形 10">
            <a:extLst>
              <a:ext uri="{FF2B5EF4-FFF2-40B4-BE49-F238E27FC236}">
                <a16:creationId xmlns:a16="http://schemas.microsoft.com/office/drawing/2014/main" id="{46DCB084-08AF-4AB1-B64F-F8BDCCAD3953}"/>
              </a:ext>
            </a:extLst>
          </p:cNvPr>
          <p:cNvSpPr/>
          <p:nvPr/>
        </p:nvSpPr>
        <p:spPr>
          <a:xfrm>
            <a:off x="311561" y="100220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16</a:t>
            </a:fld>
            <a:endParaRPr lang="zh-CN" altLang="en-US" sz="2400" dirty="0"/>
          </a:p>
        </p:txBody>
      </p:sp>
      <p:sp>
        <p:nvSpPr>
          <p:cNvPr id="6" name="矩形 5">
            <a:extLst>
              <a:ext uri="{FF2B5EF4-FFF2-40B4-BE49-F238E27FC236}">
                <a16:creationId xmlns:a16="http://schemas.microsoft.com/office/drawing/2014/main" id="{10A60464-72E3-42E5-BBC0-2C903937DDB6}"/>
              </a:ext>
            </a:extLst>
          </p:cNvPr>
          <p:cNvSpPr/>
          <p:nvPr/>
        </p:nvSpPr>
        <p:spPr>
          <a:xfrm>
            <a:off x="856396" y="892418"/>
            <a:ext cx="869149" cy="461665"/>
          </a:xfrm>
          <a:prstGeom prst="rect">
            <a:avLst/>
          </a:prstGeom>
        </p:spPr>
        <p:txBody>
          <a:bodyPr wrap="none">
            <a:spAutoFit/>
          </a:bodyPr>
          <a:lstStyle/>
          <a:p>
            <a:r>
              <a:rPr lang="en-US" altLang="zh-CN" sz="2400" b="1" dirty="0">
                <a:latin typeface="Times New Roman" panose="02020603050405020304" pitchFamily="18" charset="0"/>
                <a:cs typeface="Times New Roman" panose="02020603050405020304" pitchFamily="18" charset="0"/>
              </a:rPr>
              <a:t>SVM</a:t>
            </a:r>
            <a:endParaRPr lang="zh-CN" altLang="en-US" sz="24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A699937C-C840-461A-A735-5E23A4C30EC1}"/>
              </a:ext>
            </a:extLst>
          </p:cNvPr>
          <p:cNvSpPr/>
          <p:nvPr/>
        </p:nvSpPr>
        <p:spPr>
          <a:xfrm>
            <a:off x="891742" y="1483435"/>
            <a:ext cx="9781852" cy="4970591"/>
          </a:xfrm>
          <a:prstGeom prst="rect">
            <a:avLst/>
          </a:prstGeom>
        </p:spPr>
        <p:txBody>
          <a:bodyPr wrap="square">
            <a:spAutoFit/>
          </a:bodyPr>
          <a:lstStyle/>
          <a:p>
            <a:pPr marL="285750" indent="-285750">
              <a:spcAft>
                <a:spcPts val="600"/>
              </a:spcAft>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Accuracy of 0.69 on the test set.</a:t>
            </a:r>
          </a:p>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Confusion matrix</a:t>
            </a:r>
          </a:p>
          <a:p>
            <a:pPr marL="285750" indent="-285750">
              <a:buFont typeface="Wingdings" panose="05000000000000000000" pitchFamily="2" charset="2"/>
              <a:buChar char="Ø"/>
            </a:pPr>
            <a:endParaRPr lang="en-US" altLang="zh-C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Possible reasons for the low accuracy:</a:t>
            </a:r>
          </a:p>
          <a:p>
            <a:pPr marL="742950" lvl="1"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No color information applied as classification input</a:t>
            </a:r>
          </a:p>
          <a:p>
            <a:pPr marL="742950" lvl="1"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Daisy and dandelion should have more samples for training</a:t>
            </a:r>
          </a:p>
        </p:txBody>
      </p:sp>
      <p:graphicFrame>
        <p:nvGraphicFramePr>
          <p:cNvPr id="3" name="表格 2">
            <a:extLst>
              <a:ext uri="{FF2B5EF4-FFF2-40B4-BE49-F238E27FC236}">
                <a16:creationId xmlns:a16="http://schemas.microsoft.com/office/drawing/2014/main" id="{FC775672-4789-4623-A42A-73C36F1C68F7}"/>
              </a:ext>
            </a:extLst>
          </p:cNvPr>
          <p:cNvGraphicFramePr>
            <a:graphicFrameLocks noGrp="1"/>
          </p:cNvGraphicFramePr>
          <p:nvPr>
            <p:extLst>
              <p:ext uri="{D42A27DB-BD31-4B8C-83A1-F6EECF244321}">
                <p14:modId xmlns:p14="http://schemas.microsoft.com/office/powerpoint/2010/main" val="2877350729"/>
              </p:ext>
            </p:extLst>
          </p:nvPr>
        </p:nvGraphicFramePr>
        <p:xfrm>
          <a:off x="1290968" y="2482100"/>
          <a:ext cx="8462634" cy="2606736"/>
        </p:xfrm>
        <a:graphic>
          <a:graphicData uri="http://schemas.openxmlformats.org/drawingml/2006/table">
            <a:tbl>
              <a:tblPr>
                <a:tableStyleId>{5C22544A-7EE6-4342-B048-85BDC9FD1C3A}</a:tableStyleId>
              </a:tblPr>
              <a:tblGrid>
                <a:gridCol w="1410439">
                  <a:extLst>
                    <a:ext uri="{9D8B030D-6E8A-4147-A177-3AD203B41FA5}">
                      <a16:colId xmlns:a16="http://schemas.microsoft.com/office/drawing/2014/main" val="1929548199"/>
                    </a:ext>
                  </a:extLst>
                </a:gridCol>
                <a:gridCol w="1410439">
                  <a:extLst>
                    <a:ext uri="{9D8B030D-6E8A-4147-A177-3AD203B41FA5}">
                      <a16:colId xmlns:a16="http://schemas.microsoft.com/office/drawing/2014/main" val="1504498519"/>
                    </a:ext>
                  </a:extLst>
                </a:gridCol>
                <a:gridCol w="1410439">
                  <a:extLst>
                    <a:ext uri="{9D8B030D-6E8A-4147-A177-3AD203B41FA5}">
                      <a16:colId xmlns:a16="http://schemas.microsoft.com/office/drawing/2014/main" val="1363404040"/>
                    </a:ext>
                  </a:extLst>
                </a:gridCol>
                <a:gridCol w="1410439">
                  <a:extLst>
                    <a:ext uri="{9D8B030D-6E8A-4147-A177-3AD203B41FA5}">
                      <a16:colId xmlns:a16="http://schemas.microsoft.com/office/drawing/2014/main" val="2086058640"/>
                    </a:ext>
                  </a:extLst>
                </a:gridCol>
                <a:gridCol w="1410439">
                  <a:extLst>
                    <a:ext uri="{9D8B030D-6E8A-4147-A177-3AD203B41FA5}">
                      <a16:colId xmlns:a16="http://schemas.microsoft.com/office/drawing/2014/main" val="105542825"/>
                    </a:ext>
                  </a:extLst>
                </a:gridCol>
                <a:gridCol w="1410439">
                  <a:extLst>
                    <a:ext uri="{9D8B030D-6E8A-4147-A177-3AD203B41FA5}">
                      <a16:colId xmlns:a16="http://schemas.microsoft.com/office/drawing/2014/main" val="1000955198"/>
                    </a:ext>
                  </a:extLst>
                </a:gridCol>
              </a:tblGrid>
              <a:tr h="434456">
                <a:tc>
                  <a:txBody>
                    <a:bodyPr/>
                    <a:lstStyle/>
                    <a:p>
                      <a:pPr algn="l" fontAlgn="b"/>
                      <a:r>
                        <a:rPr lang="zh-CN" altLang="en-US" sz="2000" u="none" strike="noStrike" dirty="0">
                          <a:effectLst/>
                          <a:latin typeface="Times New Roman" panose="02020603050405020304" pitchFamily="18" charset="0"/>
                          <a:cs typeface="Times New Roman" panose="02020603050405020304" pitchFamily="18" charset="0"/>
                        </a:rPr>
                        <a:t>　</a:t>
                      </a: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daisy</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dandelion</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rose</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sunflower</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tulip</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extLst>
                  <a:ext uri="{0D108BD9-81ED-4DB2-BD59-A6C34878D82A}">
                    <a16:rowId xmlns:a16="http://schemas.microsoft.com/office/drawing/2014/main" val="910580056"/>
                  </a:ext>
                </a:extLst>
              </a:tr>
              <a:tr h="434456">
                <a:tc>
                  <a:txBody>
                    <a:bodyPr/>
                    <a:lstStyle/>
                    <a:p>
                      <a:pPr algn="ctr" fontAlgn="b"/>
                      <a:r>
                        <a:rPr lang="en-US" sz="2000" u="none" strike="noStrike">
                          <a:effectLst/>
                          <a:latin typeface="Times New Roman" panose="02020603050405020304" pitchFamily="18" charset="0"/>
                          <a:cs typeface="Times New Roman" panose="02020603050405020304" pitchFamily="18" charset="0"/>
                        </a:rPr>
                        <a:t>daisy</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dirty="0">
                          <a:effectLst/>
                          <a:latin typeface="Times New Roman" panose="02020603050405020304" pitchFamily="18" charset="0"/>
                          <a:cs typeface="Times New Roman" panose="02020603050405020304" pitchFamily="18" charset="0"/>
                        </a:rPr>
                        <a:t>131</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29</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dirty="0">
                          <a:effectLst/>
                          <a:latin typeface="Times New Roman" panose="02020603050405020304" pitchFamily="18" charset="0"/>
                          <a:cs typeface="Times New Roman" panose="02020603050405020304" pitchFamily="18" charset="0"/>
                        </a:rPr>
                        <a:t>14</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12</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14</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extLst>
                  <a:ext uri="{0D108BD9-81ED-4DB2-BD59-A6C34878D82A}">
                    <a16:rowId xmlns:a16="http://schemas.microsoft.com/office/drawing/2014/main" val="3683548448"/>
                  </a:ext>
                </a:extLst>
              </a:tr>
              <a:tr h="434456">
                <a:tc>
                  <a:txBody>
                    <a:bodyPr/>
                    <a:lstStyle/>
                    <a:p>
                      <a:pPr algn="ctr" fontAlgn="b"/>
                      <a:r>
                        <a:rPr lang="en-US" sz="2000" u="none" strike="noStrike">
                          <a:effectLst/>
                          <a:latin typeface="Times New Roman" panose="02020603050405020304" pitchFamily="18" charset="0"/>
                          <a:cs typeface="Times New Roman" panose="02020603050405020304" pitchFamily="18" charset="0"/>
                        </a:rPr>
                        <a:t>dandelion</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dirty="0">
                          <a:effectLst/>
                          <a:latin typeface="Times New Roman" panose="02020603050405020304" pitchFamily="18" charset="0"/>
                          <a:cs typeface="Times New Roman" panose="02020603050405020304" pitchFamily="18" charset="0"/>
                        </a:rPr>
                        <a:t>34</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120</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13</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15</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18</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extLst>
                  <a:ext uri="{0D108BD9-81ED-4DB2-BD59-A6C34878D82A}">
                    <a16:rowId xmlns:a16="http://schemas.microsoft.com/office/drawing/2014/main" val="2982774188"/>
                  </a:ext>
                </a:extLst>
              </a:tr>
              <a:tr h="434456">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rose</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16</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dirty="0">
                          <a:effectLst/>
                          <a:latin typeface="Times New Roman" panose="02020603050405020304" pitchFamily="18" charset="0"/>
                          <a:cs typeface="Times New Roman" panose="02020603050405020304" pitchFamily="18" charset="0"/>
                        </a:rPr>
                        <a:t>14</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142</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12</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dirty="0">
                          <a:effectLst/>
                          <a:latin typeface="Times New Roman" panose="02020603050405020304" pitchFamily="18" charset="0"/>
                          <a:cs typeface="Times New Roman" panose="02020603050405020304" pitchFamily="18" charset="0"/>
                        </a:rPr>
                        <a:t>16</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extLst>
                  <a:ext uri="{0D108BD9-81ED-4DB2-BD59-A6C34878D82A}">
                    <a16:rowId xmlns:a16="http://schemas.microsoft.com/office/drawing/2014/main" val="4168647749"/>
                  </a:ext>
                </a:extLst>
              </a:tr>
              <a:tr h="434456">
                <a:tc>
                  <a:txBody>
                    <a:bodyPr/>
                    <a:lstStyle/>
                    <a:p>
                      <a:pPr algn="ctr" fontAlgn="b"/>
                      <a:r>
                        <a:rPr lang="en-US" sz="2000" u="none" strike="noStrike">
                          <a:effectLst/>
                          <a:latin typeface="Times New Roman" panose="02020603050405020304" pitchFamily="18" charset="0"/>
                          <a:cs typeface="Times New Roman" panose="02020603050405020304" pitchFamily="18" charset="0"/>
                        </a:rPr>
                        <a:t>sunflower</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10</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11</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13</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154</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dirty="0">
                          <a:effectLst/>
                          <a:latin typeface="Times New Roman" panose="02020603050405020304" pitchFamily="18" charset="0"/>
                          <a:cs typeface="Times New Roman" panose="02020603050405020304" pitchFamily="18" charset="0"/>
                        </a:rPr>
                        <a:t>12</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extLst>
                  <a:ext uri="{0D108BD9-81ED-4DB2-BD59-A6C34878D82A}">
                    <a16:rowId xmlns:a16="http://schemas.microsoft.com/office/drawing/2014/main" val="2586731623"/>
                  </a:ext>
                </a:extLst>
              </a:tr>
              <a:tr h="434456">
                <a:tc>
                  <a:txBody>
                    <a:bodyPr/>
                    <a:lstStyle/>
                    <a:p>
                      <a:pPr algn="ctr" fontAlgn="b"/>
                      <a:r>
                        <a:rPr lang="en-US" sz="2000" u="none" strike="noStrike">
                          <a:effectLst/>
                          <a:latin typeface="Times New Roman" panose="02020603050405020304" pitchFamily="18" charset="0"/>
                          <a:cs typeface="Times New Roman" panose="02020603050405020304" pitchFamily="18" charset="0"/>
                        </a:rPr>
                        <a:t>tulip</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17</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16</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16</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a:effectLst/>
                          <a:latin typeface="Times New Roman" panose="02020603050405020304" pitchFamily="18" charset="0"/>
                          <a:cs typeface="Times New Roman" panose="02020603050405020304" pitchFamily="18" charset="0"/>
                        </a:rPr>
                        <a:t>10</a:t>
                      </a:r>
                      <a:endParaRPr lang="en-US" altLang="zh-CN"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tc>
                  <a:txBody>
                    <a:bodyPr/>
                    <a:lstStyle/>
                    <a:p>
                      <a:pPr algn="ctr" fontAlgn="b"/>
                      <a:r>
                        <a:rPr lang="en-US" altLang="zh-CN" sz="2000" u="none" strike="noStrike" dirty="0">
                          <a:effectLst/>
                          <a:latin typeface="Times New Roman" panose="02020603050405020304" pitchFamily="18" charset="0"/>
                          <a:cs typeface="Times New Roman" panose="02020603050405020304" pitchFamily="18" charset="0"/>
                        </a:rPr>
                        <a:t>141</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443" marR="5443" marT="5443" marB="0" anchor="b"/>
                </a:tc>
                <a:extLst>
                  <a:ext uri="{0D108BD9-81ED-4DB2-BD59-A6C34878D82A}">
                    <a16:rowId xmlns:a16="http://schemas.microsoft.com/office/drawing/2014/main" val="1224368016"/>
                  </a:ext>
                </a:extLst>
              </a:tr>
            </a:tbl>
          </a:graphicData>
        </a:graphic>
      </p:graphicFrame>
    </p:spTree>
    <p:extLst>
      <p:ext uri="{BB962C8B-B14F-4D97-AF65-F5344CB8AC3E}">
        <p14:creationId xmlns:p14="http://schemas.microsoft.com/office/powerpoint/2010/main" val="1016066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3.2 CNN &amp; Transfer learning</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17</a:t>
            </a:fld>
            <a:endParaRPr lang="zh-CN" altLang="en-US" sz="2400" dirty="0"/>
          </a:p>
        </p:txBody>
      </p:sp>
      <p:grpSp>
        <p:nvGrpSpPr>
          <p:cNvPr id="8" name="组合 7">
            <a:extLst>
              <a:ext uri="{FF2B5EF4-FFF2-40B4-BE49-F238E27FC236}">
                <a16:creationId xmlns:a16="http://schemas.microsoft.com/office/drawing/2014/main" id="{A4B0C1C3-CC04-4CAA-A640-A8D94FC606DB}"/>
              </a:ext>
            </a:extLst>
          </p:cNvPr>
          <p:cNvGrpSpPr/>
          <p:nvPr/>
        </p:nvGrpSpPr>
        <p:grpSpPr>
          <a:xfrm>
            <a:off x="728223" y="1842955"/>
            <a:ext cx="6641223" cy="3841155"/>
            <a:chOff x="423720" y="1842955"/>
            <a:chExt cx="6641223" cy="3841155"/>
          </a:xfrm>
        </p:grpSpPr>
        <p:sp>
          <p:nvSpPr>
            <p:cNvPr id="9" name="矩形: 圆角 8">
              <a:extLst>
                <a:ext uri="{FF2B5EF4-FFF2-40B4-BE49-F238E27FC236}">
                  <a16:creationId xmlns:a16="http://schemas.microsoft.com/office/drawing/2014/main" id="{8793FF6F-436C-476A-B6E1-D912B0F98141}"/>
                </a:ext>
              </a:extLst>
            </p:cNvPr>
            <p:cNvSpPr/>
            <p:nvPr/>
          </p:nvSpPr>
          <p:spPr>
            <a:xfrm>
              <a:off x="423720" y="1842955"/>
              <a:ext cx="6641223" cy="384115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grpSp>
          <p:nvGrpSpPr>
            <p:cNvPr id="10" name="组合 9">
              <a:extLst>
                <a:ext uri="{FF2B5EF4-FFF2-40B4-BE49-F238E27FC236}">
                  <a16:creationId xmlns:a16="http://schemas.microsoft.com/office/drawing/2014/main" id="{175CCC72-0435-4A99-AD90-24426D85A4D5}"/>
                </a:ext>
              </a:extLst>
            </p:cNvPr>
            <p:cNvGrpSpPr/>
            <p:nvPr/>
          </p:nvGrpSpPr>
          <p:grpSpPr>
            <a:xfrm>
              <a:off x="660502" y="2039500"/>
              <a:ext cx="6357865" cy="3436874"/>
              <a:chOff x="669788" y="2010624"/>
              <a:chExt cx="7893636" cy="3281066"/>
            </a:xfrm>
          </p:grpSpPr>
          <p:sp>
            <p:nvSpPr>
              <p:cNvPr id="11" name="立方体 10">
                <a:extLst>
                  <a:ext uri="{FF2B5EF4-FFF2-40B4-BE49-F238E27FC236}">
                    <a16:creationId xmlns:a16="http://schemas.microsoft.com/office/drawing/2014/main" id="{B5CA7D09-A317-4468-9979-6EE3603B4824}"/>
                  </a:ext>
                </a:extLst>
              </p:cNvPr>
              <p:cNvSpPr/>
              <p:nvPr/>
            </p:nvSpPr>
            <p:spPr>
              <a:xfrm>
                <a:off x="904775" y="2294049"/>
                <a:ext cx="745871" cy="2345328"/>
              </a:xfrm>
              <a:prstGeom prst="cube">
                <a:avLst>
                  <a:gd name="adj" fmla="val 89234"/>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a:extLst>
                  <a:ext uri="{FF2B5EF4-FFF2-40B4-BE49-F238E27FC236}">
                    <a16:creationId xmlns:a16="http://schemas.microsoft.com/office/drawing/2014/main" id="{3FC2D95E-E3B2-41AA-962D-E696C9A228E5}"/>
                  </a:ext>
                </a:extLst>
              </p:cNvPr>
              <p:cNvSpPr/>
              <p:nvPr/>
            </p:nvSpPr>
            <p:spPr>
              <a:xfrm>
                <a:off x="1944303" y="2847824"/>
                <a:ext cx="620740" cy="1332394"/>
              </a:xfrm>
              <a:prstGeom prst="cube">
                <a:avLst>
                  <a:gd name="adj" fmla="val 77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立方体 12">
                <a:extLst>
                  <a:ext uri="{FF2B5EF4-FFF2-40B4-BE49-F238E27FC236}">
                    <a16:creationId xmlns:a16="http://schemas.microsoft.com/office/drawing/2014/main" id="{5E859FD0-096A-48F8-A430-6668EC71B1CF}"/>
                  </a:ext>
                </a:extLst>
              </p:cNvPr>
              <p:cNvSpPr/>
              <p:nvPr/>
            </p:nvSpPr>
            <p:spPr>
              <a:xfrm>
                <a:off x="2884743" y="2693432"/>
                <a:ext cx="601315" cy="1654003"/>
              </a:xfrm>
              <a:prstGeom prst="cube">
                <a:avLst>
                  <a:gd name="adj" fmla="val 77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立方体 13">
                <a:extLst>
                  <a:ext uri="{FF2B5EF4-FFF2-40B4-BE49-F238E27FC236}">
                    <a16:creationId xmlns:a16="http://schemas.microsoft.com/office/drawing/2014/main" id="{E9ED35F0-282E-4BC6-A334-6B666EBCFD77}"/>
                  </a:ext>
                </a:extLst>
              </p:cNvPr>
              <p:cNvSpPr/>
              <p:nvPr/>
            </p:nvSpPr>
            <p:spPr>
              <a:xfrm>
                <a:off x="3888958" y="2512236"/>
                <a:ext cx="693019" cy="1908954"/>
              </a:xfrm>
              <a:prstGeom prst="cube">
                <a:avLst>
                  <a:gd name="adj" fmla="val 77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1CB4484-4687-4D2F-83EC-A7CCEB60433A}"/>
                  </a:ext>
                </a:extLst>
              </p:cNvPr>
              <p:cNvSpPr/>
              <p:nvPr/>
            </p:nvSpPr>
            <p:spPr>
              <a:xfrm>
                <a:off x="1574279" y="4806881"/>
                <a:ext cx="990764" cy="484809"/>
              </a:xfrm>
              <a:prstGeom prst="rect">
                <a:avLst/>
              </a:prstGeom>
              <a:ln>
                <a:solidFill>
                  <a:schemeClr val="tx2">
                    <a:lumMod val="50000"/>
                    <a:lumOff val="50000"/>
                  </a:schemeClr>
                </a:solidFill>
              </a:ln>
            </p:spPr>
            <p:txBody>
              <a:bodyPr wrap="square">
                <a:spAutoFit/>
              </a:bodyPr>
              <a:lstStyle/>
              <a:p>
                <a:r>
                  <a:rPr lang="en-US" altLang="zh-CN" sz="900" dirty="0"/>
                  <a:t>cov2D</a:t>
                </a:r>
              </a:p>
              <a:p>
                <a:r>
                  <a:rPr lang="en-US" altLang="zh-CN" sz="900" dirty="0"/>
                  <a:t>filters = 32</a:t>
                </a:r>
              </a:p>
              <a:p>
                <a:r>
                  <a:rPr lang="en-US" altLang="zh-CN" sz="900" dirty="0"/>
                  <a:t>kernel = 5*5</a:t>
                </a:r>
                <a:endParaRPr lang="zh-CN" altLang="en-US" sz="900" dirty="0"/>
              </a:p>
            </p:txBody>
          </p:sp>
          <p:sp>
            <p:nvSpPr>
              <p:cNvPr id="16" name="矩形 15">
                <a:extLst>
                  <a:ext uri="{FF2B5EF4-FFF2-40B4-BE49-F238E27FC236}">
                    <a16:creationId xmlns:a16="http://schemas.microsoft.com/office/drawing/2014/main" id="{0F13997E-9308-47F1-B0A2-8826B3ED6308}"/>
                  </a:ext>
                </a:extLst>
              </p:cNvPr>
              <p:cNvSpPr/>
              <p:nvPr/>
            </p:nvSpPr>
            <p:spPr>
              <a:xfrm>
                <a:off x="669788" y="4841506"/>
                <a:ext cx="837029" cy="381971"/>
              </a:xfrm>
              <a:prstGeom prst="rect">
                <a:avLst/>
              </a:prstGeom>
              <a:ln>
                <a:solidFill>
                  <a:schemeClr val="tx2">
                    <a:lumMod val="50000"/>
                    <a:lumOff val="50000"/>
                  </a:schemeClr>
                </a:solidFill>
              </a:ln>
            </p:spPr>
            <p:txBody>
              <a:bodyPr wrap="square">
                <a:spAutoFit/>
              </a:bodyPr>
              <a:lstStyle/>
              <a:p>
                <a:r>
                  <a:rPr lang="en-US" altLang="zh-CN" sz="1000" dirty="0"/>
                  <a:t>Input</a:t>
                </a:r>
              </a:p>
              <a:p>
                <a:r>
                  <a:rPr lang="en-US" altLang="zh-CN" sz="1000" dirty="0"/>
                  <a:t>150*150</a:t>
                </a:r>
                <a:endParaRPr lang="zh-CN" altLang="en-US" sz="1000" dirty="0"/>
              </a:p>
            </p:txBody>
          </p:sp>
          <p:sp>
            <p:nvSpPr>
              <p:cNvPr id="17" name="矩形 16">
                <a:extLst>
                  <a:ext uri="{FF2B5EF4-FFF2-40B4-BE49-F238E27FC236}">
                    <a16:creationId xmlns:a16="http://schemas.microsoft.com/office/drawing/2014/main" id="{73699502-7725-47FF-ADA0-5E170BAEE208}"/>
                  </a:ext>
                </a:extLst>
              </p:cNvPr>
              <p:cNvSpPr/>
              <p:nvPr/>
            </p:nvSpPr>
            <p:spPr>
              <a:xfrm>
                <a:off x="2565043" y="4806881"/>
                <a:ext cx="1010832" cy="484809"/>
              </a:xfrm>
              <a:prstGeom prst="rect">
                <a:avLst/>
              </a:prstGeom>
              <a:ln>
                <a:solidFill>
                  <a:schemeClr val="tx2">
                    <a:lumMod val="50000"/>
                    <a:lumOff val="50000"/>
                  </a:schemeClr>
                </a:solidFill>
              </a:ln>
            </p:spPr>
            <p:txBody>
              <a:bodyPr wrap="square">
                <a:spAutoFit/>
              </a:bodyPr>
              <a:lstStyle/>
              <a:p>
                <a:r>
                  <a:rPr lang="en-US" altLang="zh-CN" sz="900" dirty="0"/>
                  <a:t>cov2D</a:t>
                </a:r>
              </a:p>
              <a:p>
                <a:r>
                  <a:rPr lang="en-US" altLang="zh-CN" sz="900" dirty="0"/>
                  <a:t>filters = 64</a:t>
                </a:r>
              </a:p>
              <a:p>
                <a:r>
                  <a:rPr lang="en-US" altLang="zh-CN" sz="900" dirty="0"/>
                  <a:t>kernel = 3*3</a:t>
                </a:r>
                <a:endParaRPr lang="zh-CN" altLang="en-US" sz="900" dirty="0"/>
              </a:p>
            </p:txBody>
          </p:sp>
          <p:sp>
            <p:nvSpPr>
              <p:cNvPr id="18" name="矩形 17">
                <a:extLst>
                  <a:ext uri="{FF2B5EF4-FFF2-40B4-BE49-F238E27FC236}">
                    <a16:creationId xmlns:a16="http://schemas.microsoft.com/office/drawing/2014/main" id="{BCE6790D-0BC8-45D9-9663-219852D3D8A1}"/>
                  </a:ext>
                </a:extLst>
              </p:cNvPr>
              <p:cNvSpPr/>
              <p:nvPr/>
            </p:nvSpPr>
            <p:spPr>
              <a:xfrm>
                <a:off x="3575875" y="4806881"/>
                <a:ext cx="1006101" cy="484809"/>
              </a:xfrm>
              <a:prstGeom prst="rect">
                <a:avLst/>
              </a:prstGeom>
              <a:ln>
                <a:solidFill>
                  <a:schemeClr val="tx2">
                    <a:lumMod val="50000"/>
                    <a:lumOff val="50000"/>
                  </a:schemeClr>
                </a:solidFill>
              </a:ln>
            </p:spPr>
            <p:txBody>
              <a:bodyPr wrap="square">
                <a:spAutoFit/>
              </a:bodyPr>
              <a:lstStyle/>
              <a:p>
                <a:r>
                  <a:rPr lang="en-US" altLang="zh-CN" sz="900" dirty="0"/>
                  <a:t>cov2D</a:t>
                </a:r>
              </a:p>
              <a:p>
                <a:r>
                  <a:rPr lang="en-US" altLang="zh-CN" sz="900" dirty="0"/>
                  <a:t>filters = 96</a:t>
                </a:r>
              </a:p>
              <a:p>
                <a:r>
                  <a:rPr lang="en-US" altLang="zh-CN" sz="900" dirty="0"/>
                  <a:t>kernel = 3*3</a:t>
                </a:r>
                <a:endParaRPr lang="zh-CN" altLang="en-US" sz="900" dirty="0"/>
              </a:p>
            </p:txBody>
          </p:sp>
          <p:sp>
            <p:nvSpPr>
              <p:cNvPr id="19" name="立方体 18">
                <a:extLst>
                  <a:ext uri="{FF2B5EF4-FFF2-40B4-BE49-F238E27FC236}">
                    <a16:creationId xmlns:a16="http://schemas.microsoft.com/office/drawing/2014/main" id="{02B90878-FED5-4A35-B992-D0693D21DE75}"/>
                  </a:ext>
                </a:extLst>
              </p:cNvPr>
              <p:cNvSpPr/>
              <p:nvPr/>
            </p:nvSpPr>
            <p:spPr>
              <a:xfrm>
                <a:off x="4788940" y="2512236"/>
                <a:ext cx="693019" cy="1908954"/>
              </a:xfrm>
              <a:prstGeom prst="cube">
                <a:avLst>
                  <a:gd name="adj" fmla="val 77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0CF94ED-9142-4DA0-8210-2B9A467889CB}"/>
                  </a:ext>
                </a:extLst>
              </p:cNvPr>
              <p:cNvSpPr/>
              <p:nvPr/>
            </p:nvSpPr>
            <p:spPr>
              <a:xfrm>
                <a:off x="4581976" y="4806881"/>
                <a:ext cx="1010671" cy="484809"/>
              </a:xfrm>
              <a:prstGeom prst="rect">
                <a:avLst/>
              </a:prstGeom>
              <a:ln>
                <a:solidFill>
                  <a:schemeClr val="tx2">
                    <a:lumMod val="50000"/>
                    <a:lumOff val="50000"/>
                  </a:schemeClr>
                </a:solidFill>
              </a:ln>
            </p:spPr>
            <p:txBody>
              <a:bodyPr wrap="square">
                <a:spAutoFit/>
              </a:bodyPr>
              <a:lstStyle/>
              <a:p>
                <a:r>
                  <a:rPr lang="en-US" altLang="zh-CN" sz="900" dirty="0"/>
                  <a:t>cov2D</a:t>
                </a:r>
              </a:p>
              <a:p>
                <a:r>
                  <a:rPr lang="en-US" altLang="zh-CN" sz="900" dirty="0"/>
                  <a:t>filters = 96</a:t>
                </a:r>
              </a:p>
              <a:p>
                <a:r>
                  <a:rPr lang="en-US" altLang="zh-CN" sz="900" dirty="0"/>
                  <a:t>kernel = 3*3</a:t>
                </a:r>
                <a:endParaRPr lang="zh-CN" altLang="en-US" sz="900" dirty="0"/>
              </a:p>
            </p:txBody>
          </p:sp>
          <p:sp>
            <p:nvSpPr>
              <p:cNvPr id="21" name="矩形 20">
                <a:extLst>
                  <a:ext uri="{FF2B5EF4-FFF2-40B4-BE49-F238E27FC236}">
                    <a16:creationId xmlns:a16="http://schemas.microsoft.com/office/drawing/2014/main" id="{6B03FACC-FE3C-4C1B-81B5-F4C353D22DD1}"/>
                  </a:ext>
                </a:extLst>
              </p:cNvPr>
              <p:cNvSpPr/>
              <p:nvPr/>
            </p:nvSpPr>
            <p:spPr>
              <a:xfrm>
                <a:off x="6248795" y="2010624"/>
                <a:ext cx="211757" cy="2714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1CE7A46-8BA8-43F9-A631-7499655E1C2C}"/>
                  </a:ext>
                </a:extLst>
              </p:cNvPr>
              <p:cNvSpPr/>
              <p:nvPr/>
            </p:nvSpPr>
            <p:spPr>
              <a:xfrm>
                <a:off x="5736476" y="4816505"/>
                <a:ext cx="1236395" cy="352589"/>
              </a:xfrm>
              <a:prstGeom prst="rect">
                <a:avLst/>
              </a:prstGeom>
              <a:ln>
                <a:solidFill>
                  <a:schemeClr val="tx2">
                    <a:lumMod val="50000"/>
                    <a:lumOff val="50000"/>
                  </a:schemeClr>
                </a:solidFill>
              </a:ln>
            </p:spPr>
            <p:txBody>
              <a:bodyPr wrap="square">
                <a:spAutoFit/>
              </a:bodyPr>
              <a:lstStyle/>
              <a:p>
                <a:r>
                  <a:rPr lang="en-US" altLang="zh-CN" sz="900" dirty="0"/>
                  <a:t>Fully connected layer</a:t>
                </a:r>
                <a:endParaRPr lang="zh-CN" altLang="en-US" sz="900" dirty="0"/>
              </a:p>
            </p:txBody>
          </p:sp>
          <p:sp>
            <p:nvSpPr>
              <p:cNvPr id="23" name="矩形 22">
                <a:extLst>
                  <a:ext uri="{FF2B5EF4-FFF2-40B4-BE49-F238E27FC236}">
                    <a16:creationId xmlns:a16="http://schemas.microsoft.com/office/drawing/2014/main" id="{32BFB639-0658-423E-9F83-F8F4AEBBF2A9}"/>
                  </a:ext>
                </a:extLst>
              </p:cNvPr>
              <p:cNvSpPr/>
              <p:nvPr/>
            </p:nvSpPr>
            <p:spPr>
              <a:xfrm>
                <a:off x="7488101" y="2464089"/>
                <a:ext cx="259882" cy="200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1AFF80B-9A09-48B3-80C6-8C249E8E14B4}"/>
                  </a:ext>
                </a:extLst>
              </p:cNvPr>
              <p:cNvSpPr/>
              <p:nvPr/>
            </p:nvSpPr>
            <p:spPr>
              <a:xfrm>
                <a:off x="7100607" y="4816505"/>
                <a:ext cx="1462817" cy="220367"/>
              </a:xfrm>
              <a:prstGeom prst="rect">
                <a:avLst/>
              </a:prstGeom>
              <a:ln>
                <a:solidFill>
                  <a:schemeClr val="tx2">
                    <a:lumMod val="50000"/>
                    <a:lumOff val="50000"/>
                  </a:schemeClr>
                </a:solidFill>
              </a:ln>
            </p:spPr>
            <p:txBody>
              <a:bodyPr wrap="square">
                <a:spAutoFit/>
              </a:bodyPr>
              <a:lstStyle/>
              <a:p>
                <a:r>
                  <a:rPr lang="en-US" altLang="zh-CN" sz="900" dirty="0" err="1"/>
                  <a:t>Softmax</a:t>
                </a:r>
                <a:r>
                  <a:rPr lang="en-US" altLang="zh-CN" sz="900" dirty="0"/>
                  <a:t> classifier</a:t>
                </a:r>
                <a:endParaRPr lang="zh-CN" altLang="en-US" sz="900" dirty="0"/>
              </a:p>
            </p:txBody>
          </p:sp>
        </p:grpSp>
      </p:grpSp>
      <p:sp>
        <p:nvSpPr>
          <p:cNvPr id="25" name="文本框 24">
            <a:extLst>
              <a:ext uri="{FF2B5EF4-FFF2-40B4-BE49-F238E27FC236}">
                <a16:creationId xmlns:a16="http://schemas.microsoft.com/office/drawing/2014/main" id="{1D2166D8-D0E3-4BB2-A133-7880BDF0CB68}"/>
              </a:ext>
            </a:extLst>
          </p:cNvPr>
          <p:cNvSpPr txBox="1"/>
          <p:nvPr/>
        </p:nvSpPr>
        <p:spPr>
          <a:xfrm>
            <a:off x="7892574" y="1121298"/>
            <a:ext cx="3571203" cy="446276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2400" b="1" dirty="0">
                <a:latin typeface="+mj-lt"/>
              </a:rPr>
              <a:t>Implementation details:</a:t>
            </a:r>
            <a:endParaRPr lang="en-US" altLang="zh-CN" b="1" dirty="0">
              <a:latin typeface="+mj-lt"/>
            </a:endParaRPr>
          </a:p>
          <a:p>
            <a:endParaRPr lang="en-US" altLang="zh-CN" sz="1600" dirty="0"/>
          </a:p>
          <a:p>
            <a:r>
              <a:rPr lang="en-US" altLang="zh-CN" b="1" dirty="0">
                <a:latin typeface="+mj-lt"/>
              </a:rPr>
              <a:t>Data preprocessing:</a:t>
            </a:r>
          </a:p>
          <a:p>
            <a:r>
              <a:rPr lang="en-US" altLang="zh-CN" sz="1600" dirty="0"/>
              <a:t>Resize to 150*150 pixel</a:t>
            </a:r>
          </a:p>
          <a:p>
            <a:endParaRPr lang="en-US" altLang="zh-CN" dirty="0"/>
          </a:p>
          <a:p>
            <a:r>
              <a:rPr lang="en-US" altLang="zh-CN" b="1" dirty="0">
                <a:latin typeface="+mj-lt"/>
              </a:rPr>
              <a:t>Data Augmentation:</a:t>
            </a:r>
          </a:p>
          <a:p>
            <a:r>
              <a:rPr lang="en-US" altLang="zh-CN" sz="1600" dirty="0"/>
              <a:t>rotation, zooming, shifting, flipping</a:t>
            </a:r>
          </a:p>
          <a:p>
            <a:endParaRPr lang="en-US" altLang="zh-CN" dirty="0"/>
          </a:p>
          <a:p>
            <a:r>
              <a:rPr lang="en-US" altLang="zh-CN" b="1" dirty="0"/>
              <a:t>Loss function:</a:t>
            </a:r>
          </a:p>
          <a:p>
            <a:r>
              <a:rPr lang="en-US" altLang="zh-CN" sz="1600" dirty="0"/>
              <a:t>Cross-entropy</a:t>
            </a:r>
            <a:endParaRPr lang="en-US" altLang="zh-CN" dirty="0"/>
          </a:p>
          <a:p>
            <a:endParaRPr lang="en-US" altLang="zh-CN" dirty="0"/>
          </a:p>
          <a:p>
            <a:r>
              <a:rPr lang="en-US" altLang="zh-CN" sz="2000" b="1" dirty="0"/>
              <a:t>Optimizer:</a:t>
            </a:r>
          </a:p>
          <a:p>
            <a:r>
              <a:rPr lang="en-US" altLang="zh-CN" dirty="0"/>
              <a:t>Adam </a:t>
            </a:r>
          </a:p>
          <a:p>
            <a:endParaRPr lang="en-US" altLang="zh-CN" sz="1600" dirty="0"/>
          </a:p>
          <a:p>
            <a:r>
              <a:rPr lang="en-US" altLang="zh-CN" b="1" dirty="0">
                <a:latin typeface="+mj-lt"/>
              </a:rPr>
              <a:t>Tricks:</a:t>
            </a:r>
          </a:p>
          <a:p>
            <a:r>
              <a:rPr lang="en-US" altLang="zh-CN" sz="1600" dirty="0" err="1"/>
              <a:t>ReduceLROnPlateau</a:t>
            </a:r>
            <a:endParaRPr lang="en-US" altLang="zh-CN" sz="1600" dirty="0"/>
          </a:p>
        </p:txBody>
      </p:sp>
      <p:sp>
        <p:nvSpPr>
          <p:cNvPr id="4" name="矩形 3">
            <a:extLst>
              <a:ext uri="{FF2B5EF4-FFF2-40B4-BE49-F238E27FC236}">
                <a16:creationId xmlns:a16="http://schemas.microsoft.com/office/drawing/2014/main" id="{D77CAB0E-8C88-444C-A80F-B42BF74D9A17}"/>
              </a:ext>
            </a:extLst>
          </p:cNvPr>
          <p:cNvSpPr/>
          <p:nvPr/>
        </p:nvSpPr>
        <p:spPr>
          <a:xfrm>
            <a:off x="699502" y="1042243"/>
            <a:ext cx="835485" cy="461665"/>
          </a:xfrm>
          <a:prstGeom prst="rect">
            <a:avLst/>
          </a:prstGeom>
        </p:spPr>
        <p:txBody>
          <a:bodyPr wrap="none">
            <a:spAutoFit/>
          </a:bodyPr>
          <a:lstStyle/>
          <a:p>
            <a:pPr>
              <a:spcAft>
                <a:spcPts val="600"/>
              </a:spcAft>
            </a:pPr>
            <a:r>
              <a:rPr lang="en-US" altLang="zh-CN" sz="2400" dirty="0">
                <a:latin typeface="Times New Roman" panose="02020603050405020304" pitchFamily="18" charset="0"/>
                <a:cs typeface="Times New Roman" panose="02020603050405020304" pitchFamily="18" charset="0"/>
              </a:rPr>
              <a:t>CNN</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940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3.2 CNN &amp; Transfer learning</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18</a:t>
            </a:fld>
            <a:endParaRPr lang="zh-CN" altLang="en-US" sz="2400" dirty="0"/>
          </a:p>
        </p:txBody>
      </p:sp>
      <p:pic>
        <p:nvPicPr>
          <p:cNvPr id="1030" name="Picture 6">
            <a:extLst>
              <a:ext uri="{FF2B5EF4-FFF2-40B4-BE49-F238E27FC236}">
                <a16:creationId xmlns:a16="http://schemas.microsoft.com/office/drawing/2014/main" id="{62C0DBEE-DA10-4F98-B32B-C8798B9DA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1" y="2646600"/>
            <a:ext cx="6468621" cy="368562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A7FC6581-1D3F-4AC7-9A36-B25D039F0AB1}"/>
              </a:ext>
            </a:extLst>
          </p:cNvPr>
          <p:cNvPicPr>
            <a:picLocks noChangeAspect="1"/>
          </p:cNvPicPr>
          <p:nvPr/>
        </p:nvPicPr>
        <p:blipFill>
          <a:blip r:embed="rId4"/>
          <a:stretch>
            <a:fillRect/>
          </a:stretch>
        </p:blipFill>
        <p:spPr>
          <a:xfrm>
            <a:off x="7721602" y="748816"/>
            <a:ext cx="3924797" cy="5733493"/>
          </a:xfrm>
          <a:prstGeom prst="rect">
            <a:avLst/>
          </a:prstGeom>
        </p:spPr>
      </p:pic>
      <p:sp>
        <p:nvSpPr>
          <p:cNvPr id="11" name="矩形 10">
            <a:extLst>
              <a:ext uri="{FF2B5EF4-FFF2-40B4-BE49-F238E27FC236}">
                <a16:creationId xmlns:a16="http://schemas.microsoft.com/office/drawing/2014/main" id="{11A5F05F-6B3F-4B73-96AB-E124FAAC2C32}"/>
              </a:ext>
            </a:extLst>
          </p:cNvPr>
          <p:cNvSpPr/>
          <p:nvPr/>
        </p:nvSpPr>
        <p:spPr>
          <a:xfrm>
            <a:off x="545601" y="784794"/>
            <a:ext cx="7081676" cy="2015936"/>
          </a:xfrm>
          <a:prstGeom prst="rect">
            <a:avLst/>
          </a:prstGeom>
        </p:spPr>
        <p:txBody>
          <a:bodyPr wrap="square">
            <a:spAutoFit/>
          </a:bodyPr>
          <a:lstStyle/>
          <a:p>
            <a:pPr>
              <a:spcAft>
                <a:spcPts val="600"/>
              </a:spcAft>
            </a:pPr>
            <a:r>
              <a:rPr lang="en-US" altLang="zh-CN" sz="2400" dirty="0">
                <a:latin typeface="Times New Roman" panose="02020603050405020304" pitchFamily="18" charset="0"/>
                <a:cs typeface="Times New Roman" panose="02020603050405020304" pitchFamily="18" charset="0"/>
              </a:rPr>
              <a:t>Deep Transfer Learning</a:t>
            </a:r>
          </a:p>
          <a:p>
            <a:pPr marL="285750" indent="-285750">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Base model</a:t>
            </a:r>
          </a:p>
          <a:p>
            <a:pPr marL="742950" lvl="1" indent="-285750">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vgg16 (without the top layer)</a:t>
            </a:r>
          </a:p>
          <a:p>
            <a:pPr marL="285750" indent="-285750">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Fine tuning</a:t>
            </a:r>
          </a:p>
          <a:p>
            <a:pPr marL="742950" lvl="1" indent="-285750">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Successively unfreeze some top block(s) </a:t>
            </a:r>
          </a:p>
        </p:txBody>
      </p:sp>
    </p:spTree>
    <p:extLst>
      <p:ext uri="{BB962C8B-B14F-4D97-AF65-F5344CB8AC3E}">
        <p14:creationId xmlns:p14="http://schemas.microsoft.com/office/powerpoint/2010/main" val="1327447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3.2 CNN &amp; Transfer learning</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19</a:t>
            </a:fld>
            <a:endParaRPr lang="zh-CN" altLang="en-US" sz="2400" dirty="0"/>
          </a:p>
        </p:txBody>
      </p:sp>
      <p:grpSp>
        <p:nvGrpSpPr>
          <p:cNvPr id="8" name="组合 7">
            <a:extLst>
              <a:ext uri="{FF2B5EF4-FFF2-40B4-BE49-F238E27FC236}">
                <a16:creationId xmlns:a16="http://schemas.microsoft.com/office/drawing/2014/main" id="{3DC85B9B-5850-41B5-920E-F637F19548F4}"/>
              </a:ext>
            </a:extLst>
          </p:cNvPr>
          <p:cNvGrpSpPr/>
          <p:nvPr/>
        </p:nvGrpSpPr>
        <p:grpSpPr>
          <a:xfrm>
            <a:off x="5766306" y="1170808"/>
            <a:ext cx="4995482" cy="5206721"/>
            <a:chOff x="6266076" y="811095"/>
            <a:chExt cx="5688470" cy="5717115"/>
          </a:xfrm>
        </p:grpSpPr>
        <p:pic>
          <p:nvPicPr>
            <p:cNvPr id="9" name="图片 8">
              <a:extLst>
                <a:ext uri="{FF2B5EF4-FFF2-40B4-BE49-F238E27FC236}">
                  <a16:creationId xmlns:a16="http://schemas.microsoft.com/office/drawing/2014/main" id="{625C2D92-BFE0-4D0E-98E5-92684D23E015}"/>
                </a:ext>
              </a:extLst>
            </p:cNvPr>
            <p:cNvPicPr>
              <a:picLocks noChangeAspect="1"/>
            </p:cNvPicPr>
            <p:nvPr/>
          </p:nvPicPr>
          <p:blipFill rotWithShape="1">
            <a:blip r:embed="rId3"/>
            <a:srcRect l="-1" r="63740" b="41029"/>
            <a:stretch/>
          </p:blipFill>
          <p:spPr>
            <a:xfrm>
              <a:off x="6266076" y="811095"/>
              <a:ext cx="1945069" cy="5458855"/>
            </a:xfrm>
            <a:prstGeom prst="rect">
              <a:avLst/>
            </a:prstGeom>
          </p:spPr>
        </p:pic>
        <p:pic>
          <p:nvPicPr>
            <p:cNvPr id="10" name="图片 9">
              <a:extLst>
                <a:ext uri="{FF2B5EF4-FFF2-40B4-BE49-F238E27FC236}">
                  <a16:creationId xmlns:a16="http://schemas.microsoft.com/office/drawing/2014/main" id="{54C91503-F806-49FD-B707-5EA43A2E8B59}"/>
                </a:ext>
              </a:extLst>
            </p:cNvPr>
            <p:cNvPicPr>
              <a:picLocks noChangeAspect="1"/>
            </p:cNvPicPr>
            <p:nvPr/>
          </p:nvPicPr>
          <p:blipFill rotWithShape="1">
            <a:blip r:embed="rId3"/>
            <a:srcRect l="65512" t="39530" r="-1" b="-1474"/>
            <a:stretch/>
          </p:blipFill>
          <p:spPr>
            <a:xfrm>
              <a:off x="8213801" y="811095"/>
              <a:ext cx="1844599" cy="5717115"/>
            </a:xfrm>
            <a:prstGeom prst="rect">
              <a:avLst/>
            </a:prstGeom>
          </p:spPr>
        </p:pic>
        <p:pic>
          <p:nvPicPr>
            <p:cNvPr id="11" name="图片 10">
              <a:extLst>
                <a:ext uri="{FF2B5EF4-FFF2-40B4-BE49-F238E27FC236}">
                  <a16:creationId xmlns:a16="http://schemas.microsoft.com/office/drawing/2014/main" id="{BA836BC4-7BAD-47E5-917D-3A7938C57024}"/>
                </a:ext>
              </a:extLst>
            </p:cNvPr>
            <p:cNvPicPr>
              <a:picLocks noChangeAspect="1"/>
            </p:cNvPicPr>
            <p:nvPr/>
          </p:nvPicPr>
          <p:blipFill rotWithShape="1">
            <a:blip r:embed="rId3"/>
            <a:srcRect l="469" t="58882" r="64506" b="1507"/>
            <a:stretch/>
          </p:blipFill>
          <p:spPr>
            <a:xfrm>
              <a:off x="10075758" y="1507197"/>
              <a:ext cx="1878788" cy="3666699"/>
            </a:xfrm>
            <a:prstGeom prst="rect">
              <a:avLst/>
            </a:prstGeom>
          </p:spPr>
        </p:pic>
      </p:grpSp>
      <p:sp>
        <p:nvSpPr>
          <p:cNvPr id="15" name="平行四边形 14">
            <a:extLst>
              <a:ext uri="{FF2B5EF4-FFF2-40B4-BE49-F238E27FC236}">
                <a16:creationId xmlns:a16="http://schemas.microsoft.com/office/drawing/2014/main" id="{97E449FC-F885-4D98-AB42-E8CDD73D5715}"/>
              </a:ext>
            </a:extLst>
          </p:cNvPr>
          <p:cNvSpPr/>
          <p:nvPr/>
        </p:nvSpPr>
        <p:spPr>
          <a:xfrm>
            <a:off x="311561" y="100220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B844FF70-4FEA-4D83-ABDE-27A6D2C4A653}"/>
              </a:ext>
            </a:extLst>
          </p:cNvPr>
          <p:cNvSpPr/>
          <p:nvPr/>
        </p:nvSpPr>
        <p:spPr>
          <a:xfrm>
            <a:off x="856396" y="892418"/>
            <a:ext cx="853119" cy="461665"/>
          </a:xfrm>
          <a:prstGeom prst="rect">
            <a:avLst/>
          </a:prstGeom>
        </p:spPr>
        <p:txBody>
          <a:bodyPr wrap="none">
            <a:spAutoFit/>
          </a:bodyPr>
          <a:lstStyle/>
          <a:p>
            <a:r>
              <a:rPr lang="en-US" altLang="zh-CN" sz="2400" b="1" dirty="0">
                <a:latin typeface="Times New Roman" panose="02020603050405020304" pitchFamily="18" charset="0"/>
                <a:cs typeface="Times New Roman" panose="02020603050405020304" pitchFamily="18" charset="0"/>
              </a:rPr>
              <a:t>CNN</a:t>
            </a:r>
            <a:endParaRPr lang="zh-CN" altLang="en-US" sz="24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D761110-700F-4721-90C7-30361F645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059" y="1372399"/>
            <a:ext cx="3266852" cy="2450138"/>
          </a:xfrm>
          <a:prstGeom prst="rect">
            <a:avLst/>
          </a:prstGeom>
        </p:spPr>
      </p:pic>
      <p:pic>
        <p:nvPicPr>
          <p:cNvPr id="18" name="图片 17">
            <a:extLst>
              <a:ext uri="{FF2B5EF4-FFF2-40B4-BE49-F238E27FC236}">
                <a16:creationId xmlns:a16="http://schemas.microsoft.com/office/drawing/2014/main" id="{104D8A8D-648C-43C9-95A0-5923A8123A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361" y="4001993"/>
            <a:ext cx="3215549" cy="2411662"/>
          </a:xfrm>
          <a:prstGeom prst="rect">
            <a:avLst/>
          </a:prstGeom>
        </p:spPr>
      </p:pic>
    </p:spTree>
    <p:extLst>
      <p:ext uri="{BB962C8B-B14F-4D97-AF65-F5344CB8AC3E}">
        <p14:creationId xmlns:p14="http://schemas.microsoft.com/office/powerpoint/2010/main" val="100837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816" r="18816"/>
          <a:stretch>
            <a:fillRect/>
          </a:stretch>
        </p:blipFill>
        <p:spPr>
          <a:xfrm>
            <a:off x="-323850" y="6850"/>
            <a:ext cx="6419850" cy="6858000"/>
          </a:xfrm>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latin typeface="Times New Roman" panose="02020603050405020304" pitchFamily="18" charset="0"/>
                <a:cs typeface="Times New Roman" panose="02020603050405020304" pitchFamily="18" charset="0"/>
              </a:rPr>
              <a:t>Problem Statement</a:t>
            </a:r>
            <a:endParaRPr lang="zh-CN" altLang="en-US" sz="2800" b="1" dirty="0">
              <a:solidFill>
                <a:schemeClr val="accent2"/>
              </a:solidFill>
              <a:latin typeface="Times New Roman" panose="02020603050405020304" pitchFamily="18" charset="0"/>
              <a:cs typeface="Times New Roman" panose="02020603050405020304" pitchFamily="18" charset="0"/>
            </a:endParaRP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Times New Roman" panose="02020603050405020304" pitchFamily="18" charset="0"/>
                  <a:cs typeface="Times New Roman" panose="02020603050405020304" pitchFamily="18" charset="0"/>
                </a:rPr>
                <a:t>1</a:t>
              </a:r>
              <a:endParaRPr lang="zh-CN" altLang="en-US" sz="3200" b="1"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Times New Roman" panose="02020603050405020304" pitchFamily="18" charset="0"/>
                  <a:cs typeface="Times New Roman" panose="02020603050405020304" pitchFamily="18" charset="0"/>
                </a:rPr>
                <a:t>2</a:t>
              </a:r>
              <a:endParaRPr lang="zh-CN" altLang="en-US" sz="3200" b="1"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Times New Roman" panose="02020603050405020304" pitchFamily="18" charset="0"/>
                  <a:cs typeface="Times New Roman" panose="02020603050405020304" pitchFamily="18" charset="0"/>
                </a:rPr>
                <a:t>3</a:t>
              </a:r>
              <a:endParaRPr lang="zh-CN" altLang="en-US" sz="3200" b="1"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Times New Roman" panose="02020603050405020304" pitchFamily="18" charset="0"/>
                  <a:cs typeface="Times New Roman" panose="02020603050405020304" pitchFamily="18" charset="0"/>
                </a:rPr>
                <a:t>4</a:t>
              </a:r>
              <a:endParaRPr lang="zh-CN" altLang="en-US" sz="3200" b="1"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latin typeface="Times New Roman" panose="02020603050405020304" pitchFamily="18" charset="0"/>
                <a:cs typeface="Times New Roman" panose="02020603050405020304" pitchFamily="18" charset="0"/>
              </a:rPr>
              <a:t>Methods</a:t>
            </a:r>
            <a:endParaRPr lang="zh-CN" altLang="en-US" sz="2800" b="1" dirty="0">
              <a:solidFill>
                <a:schemeClr val="accent2"/>
              </a:solidFill>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latin typeface="Times New Roman" panose="02020603050405020304" pitchFamily="18" charset="0"/>
                <a:cs typeface="Times New Roman" panose="02020603050405020304" pitchFamily="18" charset="0"/>
              </a:rPr>
              <a:t>Experiments &amp; Results</a:t>
            </a:r>
            <a:endParaRPr lang="zh-CN" altLang="en-US" sz="2800" b="1" dirty="0">
              <a:solidFill>
                <a:schemeClr val="accent2"/>
              </a:solidFill>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latin typeface="Times New Roman" panose="02020603050405020304" pitchFamily="18" charset="0"/>
                <a:cs typeface="Times New Roman" panose="02020603050405020304" pitchFamily="18" charset="0"/>
              </a:rPr>
              <a:t>Conclusion</a:t>
            </a:r>
            <a:endParaRPr lang="zh-CN" altLang="en-US" sz="28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321862"/>
      </p:ext>
    </p:extLst>
  </p:cSld>
  <p:clrMapOvr>
    <a:masterClrMapping/>
  </p:clrMapOvr>
  <mc:AlternateContent xmlns:mc="http://schemas.openxmlformats.org/markup-compatibility/2006" xmlns:p14="http://schemas.microsoft.com/office/powerpoint/2010/main">
    <mc:Choice Requires="p14">
      <p:transition spd="slow" p14:dur="2000" advTm="4589"/>
    </mc:Choice>
    <mc:Fallback xmlns="">
      <p:transition spd="slow" advTm="45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3.2 CNN &amp; Transfer learning</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20</a:t>
            </a:fld>
            <a:endParaRPr lang="zh-CN" altLang="en-US" sz="2400" dirty="0"/>
          </a:p>
        </p:txBody>
      </p:sp>
      <p:sp>
        <p:nvSpPr>
          <p:cNvPr id="14" name="矩形 13">
            <a:extLst>
              <a:ext uri="{FF2B5EF4-FFF2-40B4-BE49-F238E27FC236}">
                <a16:creationId xmlns:a16="http://schemas.microsoft.com/office/drawing/2014/main" id="{66387DC0-F6AC-4A23-BF44-6BB005B87B72}"/>
              </a:ext>
            </a:extLst>
          </p:cNvPr>
          <p:cNvSpPr/>
          <p:nvPr/>
        </p:nvSpPr>
        <p:spPr>
          <a:xfrm>
            <a:off x="4061178" y="2628950"/>
            <a:ext cx="1023369"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CNN </a:t>
            </a:r>
          </a:p>
        </p:txBody>
      </p:sp>
      <p:sp>
        <p:nvSpPr>
          <p:cNvPr id="15" name="矩形 14">
            <a:extLst>
              <a:ext uri="{FF2B5EF4-FFF2-40B4-BE49-F238E27FC236}">
                <a16:creationId xmlns:a16="http://schemas.microsoft.com/office/drawing/2014/main" id="{7B56ED0B-CAEA-4AD3-B88B-A691AE80FB48}"/>
              </a:ext>
            </a:extLst>
          </p:cNvPr>
          <p:cNvSpPr/>
          <p:nvPr/>
        </p:nvSpPr>
        <p:spPr>
          <a:xfrm>
            <a:off x="10031625" y="5561274"/>
            <a:ext cx="1920281"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Unfreeze last 2 blocks</a:t>
            </a:r>
          </a:p>
        </p:txBody>
      </p:sp>
      <p:sp>
        <p:nvSpPr>
          <p:cNvPr id="16" name="矩形 15">
            <a:extLst>
              <a:ext uri="{FF2B5EF4-FFF2-40B4-BE49-F238E27FC236}">
                <a16:creationId xmlns:a16="http://schemas.microsoft.com/office/drawing/2014/main" id="{0B3FD50C-60F7-40D7-9C43-DD4CE694BDB2}"/>
              </a:ext>
            </a:extLst>
          </p:cNvPr>
          <p:cNvSpPr/>
          <p:nvPr/>
        </p:nvSpPr>
        <p:spPr>
          <a:xfrm>
            <a:off x="4061178" y="5539087"/>
            <a:ext cx="1920281"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Unfreeze last 1 blocks</a:t>
            </a:r>
          </a:p>
        </p:txBody>
      </p:sp>
      <p:sp>
        <p:nvSpPr>
          <p:cNvPr id="17" name="矩形 16">
            <a:extLst>
              <a:ext uri="{FF2B5EF4-FFF2-40B4-BE49-F238E27FC236}">
                <a16:creationId xmlns:a16="http://schemas.microsoft.com/office/drawing/2014/main" id="{DA7FF6BB-5181-427D-AE8B-E7809B6CF557}"/>
              </a:ext>
            </a:extLst>
          </p:cNvPr>
          <p:cNvSpPr/>
          <p:nvPr/>
        </p:nvSpPr>
        <p:spPr>
          <a:xfrm>
            <a:off x="10031625" y="2598003"/>
            <a:ext cx="2093448"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Vgg16 no-top + our FC layer</a:t>
            </a:r>
          </a:p>
        </p:txBody>
      </p:sp>
      <p:pic>
        <p:nvPicPr>
          <p:cNvPr id="10" name="图片 9">
            <a:extLst>
              <a:ext uri="{FF2B5EF4-FFF2-40B4-BE49-F238E27FC236}">
                <a16:creationId xmlns:a16="http://schemas.microsoft.com/office/drawing/2014/main" id="{8DB51BFD-8662-4AA0-9127-DCA22B28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94" y="710961"/>
            <a:ext cx="3447471" cy="2585603"/>
          </a:xfrm>
          <a:prstGeom prst="rect">
            <a:avLst/>
          </a:prstGeom>
        </p:spPr>
      </p:pic>
      <p:pic>
        <p:nvPicPr>
          <p:cNvPr id="13" name="图片 12">
            <a:extLst>
              <a:ext uri="{FF2B5EF4-FFF2-40B4-BE49-F238E27FC236}">
                <a16:creationId xmlns:a16="http://schemas.microsoft.com/office/drawing/2014/main" id="{EE7B0A14-D6CF-4866-A44F-B872C14EC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154" y="766258"/>
            <a:ext cx="3447471" cy="2585603"/>
          </a:xfrm>
          <a:prstGeom prst="rect">
            <a:avLst/>
          </a:prstGeom>
        </p:spPr>
      </p:pic>
      <p:pic>
        <p:nvPicPr>
          <p:cNvPr id="19" name="图片 18">
            <a:extLst>
              <a:ext uri="{FF2B5EF4-FFF2-40B4-BE49-F238E27FC236}">
                <a16:creationId xmlns:a16="http://schemas.microsoft.com/office/drawing/2014/main" id="{0889B484-578F-41C3-911C-2716769705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908" y="3729184"/>
            <a:ext cx="3521201" cy="2640900"/>
          </a:xfrm>
          <a:prstGeom prst="rect">
            <a:avLst/>
          </a:prstGeom>
        </p:spPr>
      </p:pic>
      <p:pic>
        <p:nvPicPr>
          <p:cNvPr id="21" name="图片 20">
            <a:extLst>
              <a:ext uri="{FF2B5EF4-FFF2-40B4-BE49-F238E27FC236}">
                <a16:creationId xmlns:a16="http://schemas.microsoft.com/office/drawing/2014/main" id="{D784B4BC-1F52-4A8D-82CD-173F3C08EF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154" y="3729184"/>
            <a:ext cx="3447472" cy="2585604"/>
          </a:xfrm>
          <a:prstGeom prst="rect">
            <a:avLst/>
          </a:prstGeom>
        </p:spPr>
      </p:pic>
    </p:spTree>
    <p:extLst>
      <p:ext uri="{BB962C8B-B14F-4D97-AF65-F5344CB8AC3E}">
        <p14:creationId xmlns:p14="http://schemas.microsoft.com/office/powerpoint/2010/main" val="1305148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Conclusion</a:t>
            </a:r>
            <a:endParaRPr lang="zh-CN" altLang="en-US" dirty="0">
              <a:latin typeface="Times New Roman" panose="02020603050405020304" pitchFamily="18" charset="0"/>
              <a:cs typeface="Times New Roman" panose="02020603050405020304" pitchFamily="18" charset="0"/>
            </a:endParaRP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pPr marL="342900" indent="-342900">
              <a:buFont typeface="Wingdings" panose="05000000000000000000" pitchFamily="2" charset="2"/>
              <a:buChar char="u"/>
            </a:pPr>
            <a:endParaRPr lang="en-US" altLang="zh-CN" dirty="0">
              <a:latin typeface="Times New Roman" panose="02020603050405020304" pitchFamily="18" charset="0"/>
              <a:cs typeface="Times New Roman" panose="02020603050405020304" pitchFamily="18" charset="0"/>
            </a:endParaRP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latin typeface="Times New Roman" panose="02020603050405020304" pitchFamily="18" charset="0"/>
                  <a:cs typeface="Times New Roman" panose="02020603050405020304" pitchFamily="18" charset="0"/>
                </a:rPr>
                <a:t>04</a:t>
              </a:r>
              <a:endParaRPr lang="zh-CN" altLang="en-US" sz="9600" b="1" dirty="0">
                <a:solidFill>
                  <a:schemeClr val="accent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pic>
        <p:nvPicPr>
          <p:cNvPr id="11" name="图片占位符 10" descr="图片包含 树, 户外, 标牌, 街道&#10;&#10;自动生成的说明">
            <a:extLst>
              <a:ext uri="{FF2B5EF4-FFF2-40B4-BE49-F238E27FC236}">
                <a16:creationId xmlns:a16="http://schemas.microsoft.com/office/drawing/2014/main" id="{A4A7B038-606C-444C-A9A9-CEDB73FD159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684" r="21684"/>
          <a:stretch>
            <a:fillRect/>
          </a:stretch>
        </p:blipFill>
        <p:spPr/>
      </p:pic>
    </p:spTree>
    <p:extLst>
      <p:ext uri="{BB962C8B-B14F-4D97-AF65-F5344CB8AC3E}">
        <p14:creationId xmlns:p14="http://schemas.microsoft.com/office/powerpoint/2010/main" val="3081465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4 Conclusion</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22</a:t>
            </a:fld>
            <a:endParaRPr lang="zh-CN" altLang="en-US" sz="2400" dirty="0"/>
          </a:p>
        </p:txBody>
      </p:sp>
      <p:sp>
        <p:nvSpPr>
          <p:cNvPr id="12" name="文本框 11">
            <a:extLst>
              <a:ext uri="{FF2B5EF4-FFF2-40B4-BE49-F238E27FC236}">
                <a16:creationId xmlns:a16="http://schemas.microsoft.com/office/drawing/2014/main" id="{3B540E42-F301-4AEA-9C8A-A04A33B577E6}"/>
              </a:ext>
            </a:extLst>
          </p:cNvPr>
          <p:cNvSpPr txBox="1"/>
          <p:nvPr/>
        </p:nvSpPr>
        <p:spPr>
          <a:xfrm>
            <a:off x="457201" y="1198561"/>
            <a:ext cx="11558588" cy="4611840"/>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cs typeface="Times New Roman" panose="02020603050405020304" pitchFamily="18" charset="0"/>
              </a:rPr>
              <a:t>Summary</a:t>
            </a: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We apply both traditional &amp; deep neural network method on the flower classification task. </a:t>
            </a: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Deep transfer learning can contribute much if used properly when lacking data.</a:t>
            </a: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SVM method can have a good classification result if proper features are chosen.</a:t>
            </a:r>
          </a:p>
          <a:p>
            <a:pPr>
              <a:lnSpc>
                <a:spcPct val="150000"/>
              </a:lnSpc>
              <a:spcBef>
                <a:spcPts val="1200"/>
              </a:spcBef>
            </a:pPr>
            <a:r>
              <a:rPr lang="en-US" altLang="zh-CN" sz="2400" b="1" dirty="0">
                <a:latin typeface="Times New Roman" panose="02020603050405020304" pitchFamily="18" charset="0"/>
                <a:cs typeface="Times New Roman" panose="02020603050405020304" pitchFamily="18" charset="0"/>
              </a:rPr>
              <a:t>Future work </a:t>
            </a: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Add color features for SVM method</a:t>
            </a: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Data augmentation</a:t>
            </a:r>
          </a:p>
        </p:txBody>
      </p:sp>
    </p:spTree>
    <p:extLst>
      <p:ext uri="{BB962C8B-B14F-4D97-AF65-F5344CB8AC3E}">
        <p14:creationId xmlns:p14="http://schemas.microsoft.com/office/powerpoint/2010/main" val="3378550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Workload Division</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23</a:t>
            </a:fld>
            <a:endParaRPr lang="zh-CN" altLang="en-US" sz="2400" dirty="0"/>
          </a:p>
        </p:txBody>
      </p:sp>
      <p:graphicFrame>
        <p:nvGraphicFramePr>
          <p:cNvPr id="3" name="表格 2">
            <a:extLst>
              <a:ext uri="{FF2B5EF4-FFF2-40B4-BE49-F238E27FC236}">
                <a16:creationId xmlns:a16="http://schemas.microsoft.com/office/drawing/2014/main" id="{0F4E9468-31C5-4AA1-9476-79C0774BB845}"/>
              </a:ext>
            </a:extLst>
          </p:cNvPr>
          <p:cNvGraphicFramePr>
            <a:graphicFrameLocks noGrp="1"/>
          </p:cNvGraphicFramePr>
          <p:nvPr>
            <p:extLst>
              <p:ext uri="{D42A27DB-BD31-4B8C-83A1-F6EECF244321}">
                <p14:modId xmlns:p14="http://schemas.microsoft.com/office/powerpoint/2010/main" val="1655923885"/>
              </p:ext>
            </p:extLst>
          </p:nvPr>
        </p:nvGraphicFramePr>
        <p:xfrm>
          <a:off x="1075351" y="1328737"/>
          <a:ext cx="9411674" cy="4200528"/>
        </p:xfrm>
        <a:graphic>
          <a:graphicData uri="http://schemas.openxmlformats.org/drawingml/2006/table">
            <a:tbl>
              <a:tblPr firstRow="1" firstCol="1" bandRow="1">
                <a:tableStyleId>{5C22544A-7EE6-4342-B048-85BDC9FD1C3A}</a:tableStyleId>
              </a:tblPr>
              <a:tblGrid>
                <a:gridCol w="2010749">
                  <a:extLst>
                    <a:ext uri="{9D8B030D-6E8A-4147-A177-3AD203B41FA5}">
                      <a16:colId xmlns:a16="http://schemas.microsoft.com/office/drawing/2014/main" val="1085128869"/>
                    </a:ext>
                  </a:extLst>
                </a:gridCol>
                <a:gridCol w="5255491">
                  <a:extLst>
                    <a:ext uri="{9D8B030D-6E8A-4147-A177-3AD203B41FA5}">
                      <a16:colId xmlns:a16="http://schemas.microsoft.com/office/drawing/2014/main" val="4122892113"/>
                    </a:ext>
                  </a:extLst>
                </a:gridCol>
                <a:gridCol w="2145434">
                  <a:extLst>
                    <a:ext uri="{9D8B030D-6E8A-4147-A177-3AD203B41FA5}">
                      <a16:colId xmlns:a16="http://schemas.microsoft.com/office/drawing/2014/main" val="1369074327"/>
                    </a:ext>
                  </a:extLst>
                </a:gridCol>
              </a:tblGrid>
              <a:tr h="525066">
                <a:tc gridSpan="2">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Task</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Member(s)</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9568898"/>
                  </a:ext>
                </a:extLst>
              </a:tr>
              <a:tr h="525066">
                <a:tc gridSpan="2">
                  <a:txBody>
                    <a:bodyPr/>
                    <a:lstStyle/>
                    <a:p>
                      <a:pPr algn="ctr">
                        <a:spcAft>
                          <a:spcPts val="0"/>
                        </a:spcAft>
                      </a:pPr>
                      <a:r>
                        <a:rPr lang="en-US" sz="2400" kern="100" dirty="0">
                          <a:effectLst/>
                          <a:latin typeface="Times New Roman" panose="02020603050405020304" pitchFamily="18" charset="0"/>
                          <a:cs typeface="Times New Roman" panose="02020603050405020304" pitchFamily="18" charset="0"/>
                        </a:rPr>
                        <a:t>Image data analysis</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All</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2752962"/>
                  </a:ext>
                </a:extLst>
              </a:tr>
              <a:tr h="525066">
                <a:tc gridSpan="2">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Feature extraction</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00">
                          <a:effectLst/>
                          <a:latin typeface="Times New Roman" panose="02020603050405020304" pitchFamily="18" charset="0"/>
                          <a:cs typeface="Times New Roman" panose="02020603050405020304" pitchFamily="18" charset="0"/>
                        </a:rPr>
                        <a:t>HU Zongyang</a:t>
                      </a:r>
                    </a:p>
                  </a:txBody>
                  <a:tcPr marL="68580" marR="68580" marT="0" marB="0" anchor="ctr"/>
                </a:tc>
                <a:extLst>
                  <a:ext uri="{0D108BD9-81ED-4DB2-BD59-A6C34878D82A}">
                    <a16:rowId xmlns:a16="http://schemas.microsoft.com/office/drawing/2014/main" val="3427592372"/>
                  </a:ext>
                </a:extLst>
              </a:tr>
              <a:tr h="525066">
                <a:tc gridSpan="2">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SVM</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algn="ctr">
                        <a:spcAft>
                          <a:spcPts val="0"/>
                        </a:spcAft>
                      </a:pPr>
                      <a:r>
                        <a:rPr lang="en-US"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XIAO </a:t>
                      </a:r>
                      <a:r>
                        <a:rPr lang="en-US" altLang="zh-CN" sz="2400" kern="100" dirty="0" err="1">
                          <a:effectLst/>
                          <a:latin typeface="Times New Roman" panose="02020603050405020304" pitchFamily="18" charset="0"/>
                          <a:ea typeface="等线" panose="02010600030101010101" pitchFamily="2" charset="-122"/>
                          <a:cs typeface="Times New Roman" panose="02020603050405020304" pitchFamily="18" charset="0"/>
                        </a:rPr>
                        <a:t>Yuhang</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93456651"/>
                  </a:ext>
                </a:extLst>
              </a:tr>
              <a:tr h="525066">
                <a:tc rowSpan="2">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DL</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CNN</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LI Zehuan</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68697183"/>
                  </a:ext>
                </a:extLst>
              </a:tr>
              <a:tr h="525066">
                <a:tc vMerge="1">
                  <a:txBody>
                    <a:bodyPr/>
                    <a:lstStyle/>
                    <a:p>
                      <a:endParaRPr lang="zh-CN" altLang="en-US"/>
                    </a:p>
                  </a:txBody>
                  <a:tcPr/>
                </a:tc>
                <a:tc>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Transfer learning using pretrained model</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FENG Xuening</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801166"/>
                  </a:ext>
                </a:extLst>
              </a:tr>
              <a:tr h="525066">
                <a:tc gridSpan="2">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Result analysis and discussion</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All</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65923258"/>
                  </a:ext>
                </a:extLst>
              </a:tr>
              <a:tr h="525066">
                <a:tc gridSpan="2">
                  <a:txBody>
                    <a:bodyPr/>
                    <a:lstStyle/>
                    <a:p>
                      <a:pPr algn="ctr">
                        <a:spcAft>
                          <a:spcPts val="0"/>
                        </a:spcAft>
                      </a:pPr>
                      <a:r>
                        <a:rPr lang="en-US" sz="2400" kern="100">
                          <a:effectLst/>
                          <a:latin typeface="Times New Roman" panose="02020603050405020304" pitchFamily="18" charset="0"/>
                          <a:cs typeface="Times New Roman" panose="02020603050405020304" pitchFamily="18" charset="0"/>
                        </a:rPr>
                        <a:t>Presentation &amp; report</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algn="ctr">
                        <a:spcAft>
                          <a:spcPts val="0"/>
                        </a:spcAft>
                      </a:pPr>
                      <a:r>
                        <a:rPr lang="en-US" sz="2400" kern="100" dirty="0">
                          <a:effectLst/>
                          <a:latin typeface="Times New Roman" panose="02020603050405020304" pitchFamily="18" charset="0"/>
                          <a:cs typeface="Times New Roman" panose="02020603050405020304" pitchFamily="18" charset="0"/>
                        </a:rPr>
                        <a:t>All</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13689959"/>
                  </a:ext>
                </a:extLst>
              </a:tr>
            </a:tbl>
          </a:graphicData>
        </a:graphic>
      </p:graphicFrame>
    </p:spTree>
    <p:extLst>
      <p:ext uri="{BB962C8B-B14F-4D97-AF65-F5344CB8AC3E}">
        <p14:creationId xmlns:p14="http://schemas.microsoft.com/office/powerpoint/2010/main" val="1716005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p:txBody>
          <a:bodyPr/>
          <a:lstStyle/>
          <a:p>
            <a:r>
              <a:rPr lang="en-US" altLang="zh-CN" sz="3200" dirty="0">
                <a:solidFill>
                  <a:srgbClr val="FF0000"/>
                </a:solidFill>
                <a:latin typeface="Times New Roman" panose="02020603050405020304" pitchFamily="18" charset="0"/>
                <a:cs typeface="Times New Roman" panose="02020603050405020304" pitchFamily="18" charset="0"/>
              </a:rPr>
              <a:t>Thanks for Listening</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195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Problem Statement</a:t>
            </a:r>
            <a:endParaRPr lang="zh-CN" altLang="en-US" dirty="0">
              <a:latin typeface="Times New Roman" panose="02020603050405020304" pitchFamily="18" charset="0"/>
              <a:cs typeface="Times New Roman" panose="02020603050405020304" pitchFamily="18" charset="0"/>
            </a:endParaRP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Problem Description</a:t>
            </a:r>
          </a:p>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Dataset </a:t>
            </a: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latin typeface="Times New Roman" panose="02020603050405020304" pitchFamily="18" charset="0"/>
                  <a:cs typeface="Times New Roman" panose="02020603050405020304" pitchFamily="18" charset="0"/>
                </a:rPr>
                <a:t>01</a:t>
              </a:r>
              <a:endParaRPr lang="zh-CN" altLang="en-US" sz="9600" b="1" dirty="0">
                <a:solidFill>
                  <a:schemeClr val="accent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pic>
        <p:nvPicPr>
          <p:cNvPr id="11" name="图片占位符 10" descr="图片包含 树, 户外, 标牌, 街道&#10;&#10;自动生成的说明">
            <a:extLst>
              <a:ext uri="{FF2B5EF4-FFF2-40B4-BE49-F238E27FC236}">
                <a16:creationId xmlns:a16="http://schemas.microsoft.com/office/drawing/2014/main" id="{A4A7B038-606C-444C-A9A9-CEDB73FD159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684" r="21684"/>
          <a:stretch>
            <a:fillRect/>
          </a:stretch>
        </p:blipFill>
        <p:spPr/>
      </p:pic>
    </p:spTree>
    <p:extLst>
      <p:ext uri="{BB962C8B-B14F-4D97-AF65-F5344CB8AC3E}">
        <p14:creationId xmlns:p14="http://schemas.microsoft.com/office/powerpoint/2010/main" val="1063377080"/>
      </p:ext>
    </p:extLst>
  </p:cSld>
  <p:clrMapOvr>
    <a:masterClrMapping/>
  </p:clrMapOvr>
  <mc:AlternateContent xmlns:mc="http://schemas.openxmlformats.org/markup-compatibility/2006" xmlns:p14="http://schemas.microsoft.com/office/powerpoint/2010/main">
    <mc:Choice Requires="p14">
      <p:transition spd="slow" p14:dur="2000" advTm="7698"/>
    </mc:Choice>
    <mc:Fallback xmlns="">
      <p:transition spd="slow" advTm="769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1.1 Problem Statement</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4</a:t>
            </a:fld>
            <a:endParaRPr lang="zh-CN" altLang="en-US" sz="2400" dirty="0"/>
          </a:p>
        </p:txBody>
      </p:sp>
      <p:pic>
        <p:nvPicPr>
          <p:cNvPr id="10" name="图片 9">
            <a:extLst>
              <a:ext uri="{FF2B5EF4-FFF2-40B4-BE49-F238E27FC236}">
                <a16:creationId xmlns:a16="http://schemas.microsoft.com/office/drawing/2014/main" id="{C11C9C74-3F64-44F1-9A57-A9F88AA27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90" y="782243"/>
            <a:ext cx="3401786" cy="2286000"/>
          </a:xfrm>
          <a:prstGeom prst="rect">
            <a:avLst/>
          </a:prstGeom>
        </p:spPr>
      </p:pic>
      <p:pic>
        <p:nvPicPr>
          <p:cNvPr id="13" name="图片 12">
            <a:extLst>
              <a:ext uri="{FF2B5EF4-FFF2-40B4-BE49-F238E27FC236}">
                <a16:creationId xmlns:a16="http://schemas.microsoft.com/office/drawing/2014/main" id="{79B78CBC-62CF-48BF-81D1-41490F56A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3899" y="3483677"/>
            <a:ext cx="3500096" cy="2625073"/>
          </a:xfrm>
          <a:prstGeom prst="rect">
            <a:avLst/>
          </a:prstGeom>
        </p:spPr>
      </p:pic>
      <p:pic>
        <p:nvPicPr>
          <p:cNvPr id="15" name="图片 14">
            <a:extLst>
              <a:ext uri="{FF2B5EF4-FFF2-40B4-BE49-F238E27FC236}">
                <a16:creationId xmlns:a16="http://schemas.microsoft.com/office/drawing/2014/main" id="{CDFFECA6-A2B3-435B-820D-F390EA8EE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473" y="3472126"/>
            <a:ext cx="3401785" cy="2551339"/>
          </a:xfrm>
          <a:prstGeom prst="rect">
            <a:avLst/>
          </a:prstGeom>
        </p:spPr>
      </p:pic>
      <p:pic>
        <p:nvPicPr>
          <p:cNvPr id="17" name="图片 16">
            <a:extLst>
              <a:ext uri="{FF2B5EF4-FFF2-40B4-BE49-F238E27FC236}">
                <a16:creationId xmlns:a16="http://schemas.microsoft.com/office/drawing/2014/main" id="{D45057D6-47C4-4EE0-97E5-FE054BF6C0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3899" y="782242"/>
            <a:ext cx="3500096" cy="2286000"/>
          </a:xfrm>
          <a:prstGeom prst="rect">
            <a:avLst/>
          </a:prstGeom>
        </p:spPr>
      </p:pic>
      <p:pic>
        <p:nvPicPr>
          <p:cNvPr id="4" name="图片 3">
            <a:extLst>
              <a:ext uri="{FF2B5EF4-FFF2-40B4-BE49-F238E27FC236}">
                <a16:creationId xmlns:a16="http://schemas.microsoft.com/office/drawing/2014/main" id="{0989C6D9-D1FA-409B-860A-D43C7C858B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6832" y="2121409"/>
            <a:ext cx="2200275" cy="2286000"/>
          </a:xfrm>
          <a:prstGeom prst="rect">
            <a:avLst/>
          </a:prstGeom>
        </p:spPr>
      </p:pic>
      <p:sp>
        <p:nvSpPr>
          <p:cNvPr id="18" name="文本框 17">
            <a:extLst>
              <a:ext uri="{FF2B5EF4-FFF2-40B4-BE49-F238E27FC236}">
                <a16:creationId xmlns:a16="http://schemas.microsoft.com/office/drawing/2014/main" id="{F3DE0BEB-519C-484E-9DA3-060416E935BB}"/>
              </a:ext>
            </a:extLst>
          </p:cNvPr>
          <p:cNvSpPr txBox="1"/>
          <p:nvPr/>
        </p:nvSpPr>
        <p:spPr>
          <a:xfrm>
            <a:off x="7393995" y="1970087"/>
            <a:ext cx="4798005" cy="2795958"/>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Five kinds of flowers</a:t>
            </a:r>
          </a:p>
          <a:p>
            <a:pPr marL="285750" indent="-285750">
              <a:lnSpc>
                <a:spcPct val="150000"/>
              </a:lnSpc>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Task: classify flower pictures into 5 types</a:t>
            </a:r>
          </a:p>
          <a:p>
            <a:pPr marL="285750" indent="-285750">
              <a:lnSpc>
                <a:spcPct val="150000"/>
              </a:lnSpc>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Traditional method (SVM)</a:t>
            </a:r>
          </a:p>
          <a:p>
            <a:pPr marL="285750" indent="-285750">
              <a:lnSpc>
                <a:spcPct val="150000"/>
              </a:lnSpc>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Deep learning method</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8026875"/>
      </p:ext>
    </p:extLst>
  </p:cSld>
  <p:clrMapOvr>
    <a:masterClrMapping/>
  </p:clrMapOvr>
  <mc:AlternateContent xmlns:mc="http://schemas.openxmlformats.org/markup-compatibility/2006" xmlns:p14="http://schemas.microsoft.com/office/powerpoint/2010/main">
    <mc:Choice Requires="p14">
      <p:transition spd="slow" p14:dur="2000" advTm="18508"/>
    </mc:Choice>
    <mc:Fallback xmlns="">
      <p:transition spd="slow" advTm="185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1.2 Dataset</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5</a:t>
            </a:fld>
            <a:endParaRPr lang="zh-CN" altLang="en-US" sz="2400" dirty="0"/>
          </a:p>
        </p:txBody>
      </p:sp>
      <p:sp>
        <p:nvSpPr>
          <p:cNvPr id="18" name="文本框 17">
            <a:extLst>
              <a:ext uri="{FF2B5EF4-FFF2-40B4-BE49-F238E27FC236}">
                <a16:creationId xmlns:a16="http://schemas.microsoft.com/office/drawing/2014/main" id="{F3DE0BEB-519C-484E-9DA3-060416E935BB}"/>
              </a:ext>
            </a:extLst>
          </p:cNvPr>
          <p:cNvSpPr txBox="1"/>
          <p:nvPr/>
        </p:nvSpPr>
        <p:spPr>
          <a:xfrm>
            <a:off x="1075351" y="1141412"/>
            <a:ext cx="8611574" cy="1687963"/>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Five kinds of flowers: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daisy, tulip, rose, sunflower and dandelion</a:t>
            </a:r>
          </a:p>
          <a:p>
            <a:pPr marL="285750" indent="-285750">
              <a:lnSpc>
                <a:spcPct val="150000"/>
              </a:lnSpc>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Totally 4323 images</a:t>
            </a:r>
          </a:p>
          <a:p>
            <a:pPr marL="285750" indent="-285750">
              <a:lnSpc>
                <a:spcPct val="150000"/>
              </a:lnSpc>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Not high resolution and with various image sizes</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3" name="表格 7">
            <a:extLst>
              <a:ext uri="{FF2B5EF4-FFF2-40B4-BE49-F238E27FC236}">
                <a16:creationId xmlns:a16="http://schemas.microsoft.com/office/drawing/2014/main" id="{2CAD2DC6-3840-483B-8126-8638331C2DC3}"/>
              </a:ext>
            </a:extLst>
          </p:cNvPr>
          <p:cNvGraphicFramePr>
            <a:graphicFrameLocks noGrp="1"/>
          </p:cNvGraphicFramePr>
          <p:nvPr>
            <p:extLst>
              <p:ext uri="{D42A27DB-BD31-4B8C-83A1-F6EECF244321}">
                <p14:modId xmlns:p14="http://schemas.microsoft.com/office/powerpoint/2010/main" val="2202050337"/>
              </p:ext>
            </p:extLst>
          </p:nvPr>
        </p:nvGraphicFramePr>
        <p:xfrm>
          <a:off x="1317137" y="3169682"/>
          <a:ext cx="8841276" cy="1687964"/>
        </p:xfrm>
        <a:graphic>
          <a:graphicData uri="http://schemas.openxmlformats.org/drawingml/2006/table">
            <a:tbl>
              <a:tblPr firstRow="1" bandRow="1">
                <a:tableStyleId>{5C22544A-7EE6-4342-B048-85BDC9FD1C3A}</a:tableStyleId>
              </a:tblPr>
              <a:tblGrid>
                <a:gridCol w="1211751">
                  <a:extLst>
                    <a:ext uri="{9D8B030D-6E8A-4147-A177-3AD203B41FA5}">
                      <a16:colId xmlns:a16="http://schemas.microsoft.com/office/drawing/2014/main" val="1863259257"/>
                    </a:ext>
                  </a:extLst>
                </a:gridCol>
                <a:gridCol w="1528762">
                  <a:extLst>
                    <a:ext uri="{9D8B030D-6E8A-4147-A177-3AD203B41FA5}">
                      <a16:colId xmlns:a16="http://schemas.microsoft.com/office/drawing/2014/main" val="679483193"/>
                    </a:ext>
                  </a:extLst>
                </a:gridCol>
                <a:gridCol w="1457325">
                  <a:extLst>
                    <a:ext uri="{9D8B030D-6E8A-4147-A177-3AD203B41FA5}">
                      <a16:colId xmlns:a16="http://schemas.microsoft.com/office/drawing/2014/main" val="973711315"/>
                    </a:ext>
                  </a:extLst>
                </a:gridCol>
                <a:gridCol w="1257300">
                  <a:extLst>
                    <a:ext uri="{9D8B030D-6E8A-4147-A177-3AD203B41FA5}">
                      <a16:colId xmlns:a16="http://schemas.microsoft.com/office/drawing/2014/main" val="2006268598"/>
                    </a:ext>
                  </a:extLst>
                </a:gridCol>
                <a:gridCol w="1700213">
                  <a:extLst>
                    <a:ext uri="{9D8B030D-6E8A-4147-A177-3AD203B41FA5}">
                      <a16:colId xmlns:a16="http://schemas.microsoft.com/office/drawing/2014/main" val="456134935"/>
                    </a:ext>
                  </a:extLst>
                </a:gridCol>
                <a:gridCol w="1685925">
                  <a:extLst>
                    <a:ext uri="{9D8B030D-6E8A-4147-A177-3AD203B41FA5}">
                      <a16:colId xmlns:a16="http://schemas.microsoft.com/office/drawing/2014/main" val="1827961961"/>
                    </a:ext>
                  </a:extLst>
                </a:gridCol>
              </a:tblGrid>
              <a:tr h="843982">
                <a:tc>
                  <a:txBody>
                    <a:bodyPr/>
                    <a:lstStyle/>
                    <a:p>
                      <a:pPr algn="ctr"/>
                      <a:r>
                        <a:rPr lang="en-US" altLang="zh-CN" sz="2400" dirty="0">
                          <a:latin typeface="Times New Roman" panose="02020603050405020304" pitchFamily="18" charset="0"/>
                          <a:cs typeface="Times New Roman" panose="02020603050405020304" pitchFamily="18" charset="0"/>
                        </a:rPr>
                        <a:t>Type</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Daisy</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Tulip</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Rose</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Sunflower</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Dandelion</a:t>
                      </a:r>
                      <a:endParaRPr lang="zh-CN" altLang="en-US"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4689454"/>
                  </a:ext>
                </a:extLst>
              </a:tr>
              <a:tr h="843982">
                <a:tc>
                  <a:txBody>
                    <a:bodyPr/>
                    <a:lstStyle/>
                    <a:p>
                      <a:pPr algn="ctr"/>
                      <a:r>
                        <a:rPr lang="en-US" altLang="zh-CN" sz="2400" dirty="0">
                          <a:latin typeface="Times New Roman" panose="02020603050405020304" pitchFamily="18" charset="0"/>
                          <a:cs typeface="Times New Roman" panose="02020603050405020304" pitchFamily="18" charset="0"/>
                        </a:rPr>
                        <a:t>Amount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769</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984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784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734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1052</a:t>
                      </a:r>
                      <a:endParaRPr lang="zh-CN" altLang="en-US"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00813856"/>
                  </a:ext>
                </a:extLst>
              </a:tr>
            </a:tbl>
          </a:graphicData>
        </a:graphic>
      </p:graphicFrame>
    </p:spTree>
    <p:extLst>
      <p:ext uri="{BB962C8B-B14F-4D97-AF65-F5344CB8AC3E}">
        <p14:creationId xmlns:p14="http://schemas.microsoft.com/office/powerpoint/2010/main" val="1349030198"/>
      </p:ext>
    </p:extLst>
  </p:cSld>
  <p:clrMapOvr>
    <a:masterClrMapping/>
  </p:clrMapOvr>
  <mc:AlternateContent xmlns:mc="http://schemas.openxmlformats.org/markup-compatibility/2006" xmlns:p14="http://schemas.microsoft.com/office/powerpoint/2010/main">
    <mc:Choice Requires="p14">
      <p:transition spd="slow" p14:dur="2000" advTm="43874"/>
    </mc:Choice>
    <mc:Fallback xmlns="">
      <p:transition spd="slow" advTm="4387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en-US" altLang="zh-CN" dirty="0"/>
              <a:t>Methods</a:t>
            </a:r>
            <a:endParaRPr lang="zh-CN" altLang="en-US"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Support Vector Machine (SVM)</a:t>
            </a:r>
          </a:p>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CNN</a:t>
            </a:r>
          </a:p>
          <a:p>
            <a:pPr marL="342900" indent="-3429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Transfer Learning</a:t>
            </a: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a:extLst>
              <a:ext uri="{FF2B5EF4-FFF2-40B4-BE49-F238E27FC236}">
                <a16:creationId xmlns:a16="http://schemas.microsoft.com/office/drawing/2014/main" id="{A4A7B038-606C-444C-A9A9-CEDB73FD159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684" r="21684"/>
          <a:stretch>
            <a:fillRect/>
          </a:stretch>
        </p:blipFill>
        <p:spPr/>
      </p:pic>
    </p:spTree>
    <p:extLst>
      <p:ext uri="{BB962C8B-B14F-4D97-AF65-F5344CB8AC3E}">
        <p14:creationId xmlns:p14="http://schemas.microsoft.com/office/powerpoint/2010/main" val="2507474768"/>
      </p:ext>
    </p:extLst>
  </p:cSld>
  <p:clrMapOvr>
    <a:masterClrMapping/>
  </p:clrMapOvr>
  <mc:AlternateContent xmlns:mc="http://schemas.openxmlformats.org/markup-compatibility/2006" xmlns:p14="http://schemas.microsoft.com/office/powerpoint/2010/main">
    <mc:Choice Requires="p14">
      <p:transition spd="slow" p14:dur="2000" advTm="11355"/>
    </mc:Choice>
    <mc:Fallback xmlns="">
      <p:transition spd="slow" advTm="1135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2.1 Support Vector Machine (SVM)</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7</a:t>
            </a:fld>
            <a:endParaRPr lang="zh-CN" altLang="en-US" sz="2400" dirty="0"/>
          </a:p>
        </p:txBody>
      </p:sp>
      <p:pic>
        <p:nvPicPr>
          <p:cNvPr id="8" name="图片 7">
            <a:extLst>
              <a:ext uri="{FF2B5EF4-FFF2-40B4-BE49-F238E27FC236}">
                <a16:creationId xmlns:a16="http://schemas.microsoft.com/office/drawing/2014/main" id="{7B2F839F-FD4F-4F34-93A6-68FDC931F89F}"/>
              </a:ext>
            </a:extLst>
          </p:cNvPr>
          <p:cNvPicPr>
            <a:picLocks noChangeAspect="1"/>
          </p:cNvPicPr>
          <p:nvPr/>
        </p:nvPicPr>
        <p:blipFill>
          <a:blip r:embed="rId3"/>
          <a:stretch>
            <a:fillRect/>
          </a:stretch>
        </p:blipFill>
        <p:spPr>
          <a:xfrm>
            <a:off x="7310561" y="1606411"/>
            <a:ext cx="4177766" cy="3506214"/>
          </a:xfrm>
          <a:prstGeom prst="rect">
            <a:avLst/>
          </a:prstGeom>
        </p:spPr>
      </p:pic>
      <p:sp>
        <p:nvSpPr>
          <p:cNvPr id="9" name="文本框 8">
            <a:extLst>
              <a:ext uri="{FF2B5EF4-FFF2-40B4-BE49-F238E27FC236}">
                <a16:creationId xmlns:a16="http://schemas.microsoft.com/office/drawing/2014/main" id="{9FF2397C-A410-4F26-9C23-6276B44E9485}"/>
              </a:ext>
            </a:extLst>
          </p:cNvPr>
          <p:cNvSpPr txBox="1"/>
          <p:nvPr/>
        </p:nvSpPr>
        <p:spPr>
          <a:xfrm>
            <a:off x="6705600" y="5251589"/>
            <a:ext cx="536712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Fig.2 Graphical definition of support vector regression.</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E9049F5-418F-4182-BF0F-BEC85EA1B091}"/>
              </a:ext>
            </a:extLst>
          </p:cNvPr>
          <p:cNvSpPr/>
          <p:nvPr/>
        </p:nvSpPr>
        <p:spPr>
          <a:xfrm>
            <a:off x="703673" y="1624158"/>
            <a:ext cx="6240052" cy="3030125"/>
          </a:xfrm>
          <a:prstGeom prst="rect">
            <a:avLst/>
          </a:prstGeom>
        </p:spPr>
        <p:txBody>
          <a:bodyPr wrap="square">
            <a:spAutoFit/>
          </a:bodyPr>
          <a:lstStyle/>
          <a:p>
            <a:pPr marL="228600" lvl="0" indent="-228600">
              <a:lnSpc>
                <a:spcPct val="120000"/>
              </a:lnSpc>
              <a:spcBef>
                <a:spcPts val="1000"/>
              </a:spcBef>
              <a:buClr>
                <a:srgbClr val="004098"/>
              </a:buClr>
              <a:buSzPct val="100000"/>
              <a:buFont typeface="Calibri" panose="020F0502020204030204" pitchFamily="34" charset="0"/>
              <a:buChar char="▪"/>
            </a:pPr>
            <a:r>
              <a:rPr lang="en-US" altLang="zh-CN" sz="2000" dirty="0">
                <a:solidFill>
                  <a:srgbClr val="000000"/>
                </a:solidFill>
                <a:latin typeface="Times New Roman" panose="02020603050405020304" pitchFamily="18" charset="0"/>
                <a:ea typeface="等线"/>
                <a:cs typeface="Times New Roman" panose="02020603050405020304" pitchFamily="18" charset="0"/>
              </a:rPr>
              <a:t>The support vector machine (SVM) is a supervised and statistical learning theory;</a:t>
            </a:r>
          </a:p>
          <a:p>
            <a:pPr lvl="0">
              <a:lnSpc>
                <a:spcPct val="120000"/>
              </a:lnSpc>
              <a:spcBef>
                <a:spcPts val="1000"/>
              </a:spcBef>
              <a:buClr>
                <a:srgbClr val="004098"/>
              </a:buClr>
              <a:buSzPct val="100000"/>
            </a:pPr>
            <a:r>
              <a:rPr lang="en-US" altLang="zh-CN" sz="2000" dirty="0">
                <a:solidFill>
                  <a:srgbClr val="000000"/>
                </a:solidFill>
                <a:latin typeface="Times New Roman" panose="02020603050405020304" pitchFamily="18" charset="0"/>
                <a:ea typeface="等线"/>
                <a:cs typeface="Times New Roman" panose="02020603050405020304" pitchFamily="18" charset="0"/>
              </a:rPr>
              <a:t>    --</a:t>
            </a:r>
            <a:r>
              <a:rPr lang="en-US" altLang="zh-CN" sz="2000" u="sng" dirty="0">
                <a:solidFill>
                  <a:srgbClr val="000000"/>
                </a:solidFill>
                <a:latin typeface="Times New Roman" panose="02020603050405020304" pitchFamily="18" charset="0"/>
                <a:ea typeface="等线"/>
                <a:cs typeface="Times New Roman" panose="02020603050405020304" pitchFamily="18" charset="0"/>
              </a:rPr>
              <a:t>Input data</a:t>
            </a:r>
            <a:r>
              <a:rPr lang="en-US" altLang="zh-CN" sz="2000" dirty="0">
                <a:solidFill>
                  <a:srgbClr val="000000"/>
                </a:solidFill>
                <a:latin typeface="Times New Roman" panose="02020603050405020304" pitchFamily="18" charset="0"/>
                <a:ea typeface="等线"/>
                <a:cs typeface="Times New Roman" panose="02020603050405020304" pitchFamily="18" charset="0"/>
              </a:rPr>
              <a:t>: transformed to a high-dimensional feature;</a:t>
            </a:r>
          </a:p>
          <a:p>
            <a:pPr lvl="0">
              <a:lnSpc>
                <a:spcPct val="120000"/>
              </a:lnSpc>
              <a:spcBef>
                <a:spcPts val="1000"/>
              </a:spcBef>
              <a:buClr>
                <a:srgbClr val="004098"/>
              </a:buClr>
              <a:buSzPct val="100000"/>
            </a:pPr>
            <a:r>
              <a:rPr lang="en-US" altLang="zh-CN" sz="2000" dirty="0">
                <a:solidFill>
                  <a:srgbClr val="000000"/>
                </a:solidFill>
                <a:latin typeface="Times New Roman" panose="02020603050405020304" pitchFamily="18" charset="0"/>
                <a:ea typeface="等线"/>
                <a:cs typeface="Times New Roman" panose="02020603050405020304" pitchFamily="18" charset="0"/>
              </a:rPr>
              <a:t>    --</a:t>
            </a:r>
            <a:r>
              <a:rPr lang="en-US" altLang="zh-CN" sz="2000" u="sng" dirty="0">
                <a:solidFill>
                  <a:srgbClr val="000000"/>
                </a:solidFill>
                <a:latin typeface="Times New Roman" panose="02020603050405020304" pitchFamily="18" charset="0"/>
                <a:ea typeface="等线"/>
                <a:cs typeface="Times New Roman" panose="02020603050405020304" pitchFamily="18" charset="0"/>
              </a:rPr>
              <a:t>The margin</a:t>
            </a:r>
            <a:r>
              <a:rPr lang="en-US" altLang="zh-CN" sz="2000" dirty="0">
                <a:solidFill>
                  <a:srgbClr val="000000"/>
                </a:solidFill>
                <a:latin typeface="Times New Roman" panose="02020603050405020304" pitchFamily="18" charset="0"/>
                <a:ea typeface="等线"/>
                <a:cs typeface="Times New Roman" panose="02020603050405020304" pitchFamily="18" charset="0"/>
              </a:rPr>
              <a:t>: determined by constructing two parallel hyper-planes;</a:t>
            </a:r>
          </a:p>
          <a:p>
            <a:pPr lvl="0">
              <a:lnSpc>
                <a:spcPct val="120000"/>
              </a:lnSpc>
              <a:spcBef>
                <a:spcPts val="1000"/>
              </a:spcBef>
              <a:buClr>
                <a:srgbClr val="004098"/>
              </a:buClr>
              <a:buSzPct val="100000"/>
            </a:pPr>
            <a:r>
              <a:rPr lang="en-US" altLang="zh-CN" sz="2000" dirty="0">
                <a:solidFill>
                  <a:srgbClr val="000000"/>
                </a:solidFill>
                <a:latin typeface="Times New Roman" panose="02020603050405020304" pitchFamily="18" charset="0"/>
                <a:ea typeface="等线"/>
                <a:cs typeface="Times New Roman" panose="02020603050405020304" pitchFamily="18" charset="0"/>
              </a:rPr>
              <a:t>    --The larger the margin the better the generalization error of the classifier</a:t>
            </a:r>
          </a:p>
        </p:txBody>
      </p:sp>
      <p:sp>
        <p:nvSpPr>
          <p:cNvPr id="11" name="矩形 10">
            <a:extLst>
              <a:ext uri="{FF2B5EF4-FFF2-40B4-BE49-F238E27FC236}">
                <a16:creationId xmlns:a16="http://schemas.microsoft.com/office/drawing/2014/main" id="{AA98C5FE-7581-4498-A890-92DF98D8F95C}"/>
              </a:ext>
            </a:extLst>
          </p:cNvPr>
          <p:cNvSpPr/>
          <p:nvPr/>
        </p:nvSpPr>
        <p:spPr>
          <a:xfrm>
            <a:off x="891298" y="841907"/>
            <a:ext cx="3046027" cy="523220"/>
          </a:xfrm>
          <a:prstGeom prst="rect">
            <a:avLst/>
          </a:prstGeom>
        </p:spPr>
        <p:txBody>
          <a:bodyPr wrap="none">
            <a:spAutoFit/>
          </a:bodyPr>
          <a:lstStyle/>
          <a:p>
            <a:r>
              <a:rPr lang="en-US" altLang="zh-CN" sz="2800" b="1" dirty="0">
                <a:latin typeface="Times New Roman" panose="02020603050405020304" pitchFamily="18" charset="0"/>
                <a:cs typeface="Times New Roman" panose="02020603050405020304" pitchFamily="18" charset="0"/>
              </a:rPr>
              <a:t>SVM classification</a:t>
            </a:r>
            <a:endParaRPr lang="zh-CN" altLang="en-US" sz="2800" b="1" dirty="0">
              <a:latin typeface="Times New Roman" panose="02020603050405020304" pitchFamily="18" charset="0"/>
              <a:cs typeface="Times New Roman" panose="02020603050405020304" pitchFamily="18" charset="0"/>
            </a:endParaRPr>
          </a:p>
        </p:txBody>
      </p:sp>
      <p:sp>
        <p:nvSpPr>
          <p:cNvPr id="12" name="平行四边形 11">
            <a:extLst>
              <a:ext uri="{FF2B5EF4-FFF2-40B4-BE49-F238E27FC236}">
                <a16:creationId xmlns:a16="http://schemas.microsoft.com/office/drawing/2014/main" id="{E4732E04-BCBE-4903-8636-5BA9853F27C0}"/>
              </a:ext>
            </a:extLst>
          </p:cNvPr>
          <p:cNvSpPr/>
          <p:nvPr/>
        </p:nvSpPr>
        <p:spPr>
          <a:xfrm>
            <a:off x="330354" y="101825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873016794"/>
      </p:ext>
    </p:extLst>
  </p:cSld>
  <p:clrMapOvr>
    <a:masterClrMapping/>
  </p:clrMapOvr>
  <mc:AlternateContent xmlns:mc="http://schemas.openxmlformats.org/markup-compatibility/2006" xmlns:p14="http://schemas.microsoft.com/office/powerpoint/2010/main">
    <mc:Choice Requires="p14">
      <p:transition spd="slow" p14:dur="2000" advTm="1517"/>
    </mc:Choice>
    <mc:Fallback xmlns="">
      <p:transition spd="slow" advTm="151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1075351" y="43657"/>
            <a:ext cx="7864933" cy="598488"/>
          </a:xfrm>
        </p:spPr>
        <p:txBody>
          <a:bodyPr/>
          <a:lstStyle/>
          <a:p>
            <a:r>
              <a:rPr lang="en-US" altLang="zh-CN" dirty="0">
                <a:latin typeface="Times New Roman" panose="02020603050405020304" pitchFamily="18" charset="0"/>
                <a:cs typeface="Times New Roman" panose="02020603050405020304" pitchFamily="18" charset="0"/>
              </a:rPr>
              <a:t>2.2 Convolutional Neural Network (CNN)</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8</a:t>
            </a:fld>
            <a:endParaRPr lang="zh-CN" altLang="en-US" sz="2400" dirty="0"/>
          </a:p>
        </p:txBody>
      </p:sp>
      <p:pic>
        <p:nvPicPr>
          <p:cNvPr id="26" name="图片 25" descr="图片包含 游戏机&#10;&#10;描述已自动生成">
            <a:extLst>
              <a:ext uri="{FF2B5EF4-FFF2-40B4-BE49-F238E27FC236}">
                <a16:creationId xmlns:a16="http://schemas.microsoft.com/office/drawing/2014/main" id="{B97D5F27-F6E3-4958-A145-62C315DE8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995" y="1749260"/>
            <a:ext cx="9945740" cy="30602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文本框 26">
            <a:extLst>
              <a:ext uri="{FF2B5EF4-FFF2-40B4-BE49-F238E27FC236}">
                <a16:creationId xmlns:a16="http://schemas.microsoft.com/office/drawing/2014/main" id="{EA3DFC3A-FD05-410E-9E2D-61CEFB4F3E70}"/>
              </a:ext>
            </a:extLst>
          </p:cNvPr>
          <p:cNvSpPr txBox="1"/>
          <p:nvPr/>
        </p:nvSpPr>
        <p:spPr>
          <a:xfrm>
            <a:off x="1288782" y="5322282"/>
            <a:ext cx="9744165" cy="646331"/>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zh-CN" dirty="0">
                <a:latin typeface="Times New Roman" panose="02020603050405020304" pitchFamily="18" charset="0"/>
                <a:cs typeface="Times New Roman" panose="02020603050405020304" pitchFamily="18" charset="0"/>
              </a:rPr>
              <a:t>Convolutional layer               </a:t>
            </a:r>
            <a:r>
              <a:rPr lang="en-US" altLang="zh-CN" dirty="0" err="1">
                <a:latin typeface="Times New Roman" panose="02020603050405020304" pitchFamily="18" charset="0"/>
                <a:cs typeface="Times New Roman" panose="02020603050405020304" pitchFamily="18" charset="0"/>
              </a:rPr>
              <a:t>Relu</a:t>
            </a:r>
            <a:r>
              <a:rPr lang="en-US" altLang="zh-CN" dirty="0">
                <a:latin typeface="Times New Roman" panose="02020603050405020304" pitchFamily="18" charset="0"/>
                <a:cs typeface="Times New Roman" panose="02020603050405020304" pitchFamily="18" charset="0"/>
              </a:rPr>
              <a:t> Layer                    Pooling layer               Fully connected layer </a:t>
            </a:r>
          </a:p>
          <a:p>
            <a:r>
              <a:rPr lang="en-US" altLang="zh-CN" dirty="0">
                <a:latin typeface="Times New Roman" panose="02020603050405020304" pitchFamily="18" charset="0"/>
                <a:cs typeface="Times New Roman" panose="02020603050405020304" pitchFamily="18" charset="0"/>
              </a:rPr>
              <a:t>feature extraction               enhance reaction             down-sampling                  connection</a:t>
            </a:r>
          </a:p>
        </p:txBody>
      </p:sp>
    </p:spTree>
    <p:extLst>
      <p:ext uri="{BB962C8B-B14F-4D97-AF65-F5344CB8AC3E}">
        <p14:creationId xmlns:p14="http://schemas.microsoft.com/office/powerpoint/2010/main" val="1774598721"/>
      </p:ext>
    </p:extLst>
  </p:cSld>
  <p:clrMapOvr>
    <a:masterClrMapping/>
  </p:clrMapOvr>
  <mc:AlternateContent xmlns:mc="http://schemas.openxmlformats.org/markup-compatibility/2006" xmlns:p14="http://schemas.microsoft.com/office/powerpoint/2010/main">
    <mc:Choice Requires="p14">
      <p:transition spd="slow" p14:dur="2000" advTm="701"/>
    </mc:Choice>
    <mc:Fallback xmlns="">
      <p:transition spd="slow" advTm="70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EBF4ED-A9A9-4CBD-A4ED-F2B16453A368}"/>
              </a:ext>
            </a:extLst>
          </p:cNvPr>
          <p:cNvPicPr>
            <a:picLocks noChangeAspect="1"/>
          </p:cNvPicPr>
          <p:nvPr/>
        </p:nvPicPr>
        <p:blipFill>
          <a:blip r:embed="rId3"/>
          <a:stretch>
            <a:fillRect/>
          </a:stretch>
        </p:blipFill>
        <p:spPr>
          <a:xfrm>
            <a:off x="5949280" y="2926625"/>
            <a:ext cx="5982007" cy="3651438"/>
          </a:xfrm>
          <a:prstGeom prst="rect">
            <a:avLst/>
          </a:prstGeom>
        </p:spPr>
      </p:pic>
      <p:pic>
        <p:nvPicPr>
          <p:cNvPr id="12" name="图片 11">
            <a:extLst>
              <a:ext uri="{FF2B5EF4-FFF2-40B4-BE49-F238E27FC236}">
                <a16:creationId xmlns:a16="http://schemas.microsoft.com/office/drawing/2014/main" id="{9CC9ECC1-6715-4DC4-9729-8D83547D662C}"/>
              </a:ext>
            </a:extLst>
          </p:cNvPr>
          <p:cNvPicPr>
            <a:picLocks noChangeAspect="1"/>
          </p:cNvPicPr>
          <p:nvPr/>
        </p:nvPicPr>
        <p:blipFill rotWithShape="1">
          <a:blip r:embed="rId4"/>
          <a:srcRect t="4323"/>
          <a:stretch/>
        </p:blipFill>
        <p:spPr>
          <a:xfrm>
            <a:off x="0" y="723167"/>
            <a:ext cx="6537537" cy="2571750"/>
          </a:xfrm>
          <a:prstGeom prst="rect">
            <a:avLst/>
          </a:prstGeom>
        </p:spPr>
      </p:pic>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2.3 Transfer Learning</a:t>
            </a:r>
            <a:endParaRPr lang="zh-CN" altLang="en-US"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a:xfrm>
            <a:off x="319056" y="6467475"/>
            <a:ext cx="4151344" cy="419100"/>
          </a:xfrm>
        </p:spPr>
        <p:txBody>
          <a:bodyPr/>
          <a:lstStyle/>
          <a:p>
            <a:r>
              <a:rPr lang="en-US" altLang="zh-CN" dirty="0">
                <a:latin typeface="Times New Roman" panose="02020603050405020304" pitchFamily="18" charset="0"/>
                <a:cs typeface="Times New Roman" panose="02020603050405020304" pitchFamily="18" charset="0"/>
              </a:rPr>
              <a:t>Computer Vision Final Project</a:t>
            </a:r>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24/06/2020</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269BB67-7DB8-4BEB-BA2E-F6ECD1400570}"/>
              </a:ext>
            </a:extLst>
          </p:cNvPr>
          <p:cNvSpPr>
            <a:spLocks noGrp="1"/>
          </p:cNvSpPr>
          <p:nvPr>
            <p:ph type="sldNum" sz="quarter" idx="10"/>
          </p:nvPr>
        </p:nvSpPr>
        <p:spPr/>
        <p:txBody>
          <a:bodyPr/>
          <a:lstStyle/>
          <a:p>
            <a:fld id="{6C53781C-E1F6-4315-A39D-61273F2E0596}" type="slidenum">
              <a:rPr lang="zh-CN" altLang="en-US" sz="2400" smtClean="0"/>
              <a:pPr/>
              <a:t>9</a:t>
            </a:fld>
            <a:endParaRPr lang="zh-CN" altLang="en-US" sz="2400" dirty="0"/>
          </a:p>
        </p:txBody>
      </p:sp>
      <p:sp>
        <p:nvSpPr>
          <p:cNvPr id="3" name="文本框 2">
            <a:extLst>
              <a:ext uri="{FF2B5EF4-FFF2-40B4-BE49-F238E27FC236}">
                <a16:creationId xmlns:a16="http://schemas.microsoft.com/office/drawing/2014/main" id="{9872460D-A996-4A5F-8AA8-83DF10D4DF24}"/>
              </a:ext>
            </a:extLst>
          </p:cNvPr>
          <p:cNvSpPr txBox="1"/>
          <p:nvPr/>
        </p:nvSpPr>
        <p:spPr>
          <a:xfrm>
            <a:off x="2813604" y="4196063"/>
            <a:ext cx="4051008" cy="707886"/>
          </a:xfrm>
          <a:prstGeom prst="rect">
            <a:avLst/>
          </a:prstGeom>
          <a:noFill/>
        </p:spPr>
        <p:txBody>
          <a:bodyPr wrap="square" rtlCol="0">
            <a:spAutoFit/>
          </a:bodyPr>
          <a:lstStyle/>
          <a:p>
            <a:pPr marL="285750" indent="-285750">
              <a:buFont typeface="Wingdings" panose="05000000000000000000" pitchFamily="2" charset="2"/>
              <a:buChar char="u"/>
            </a:pPr>
            <a:r>
              <a:rPr lang="en-US" altLang="zh-CN" sz="2000" dirty="0">
                <a:latin typeface="Times New Roman" panose="02020603050405020304" pitchFamily="18" charset="0"/>
                <a:cs typeface="Times New Roman" panose="02020603050405020304" pitchFamily="18" charset="0"/>
              </a:rPr>
              <a:t>Deep Transfer Learning </a:t>
            </a:r>
          </a:p>
          <a:p>
            <a:pPr marL="742950" lvl="1" indent="-285750">
              <a:buFont typeface="Wingdings" panose="05000000000000000000" pitchFamily="2" charset="2"/>
              <a:buChar char="u"/>
            </a:pPr>
            <a:r>
              <a:rPr lang="en-US" altLang="zh-CN" sz="2000" b="1" dirty="0">
                <a:latin typeface="Times New Roman" panose="02020603050405020304" pitchFamily="18" charset="0"/>
                <a:cs typeface="Times New Roman" panose="02020603050405020304" pitchFamily="18" charset="0"/>
              </a:rPr>
              <a:t>Fine tuning</a:t>
            </a:r>
          </a:p>
        </p:txBody>
      </p:sp>
      <p:sp>
        <p:nvSpPr>
          <p:cNvPr id="8" name="矩形 7">
            <a:extLst>
              <a:ext uri="{FF2B5EF4-FFF2-40B4-BE49-F238E27FC236}">
                <a16:creationId xmlns:a16="http://schemas.microsoft.com/office/drawing/2014/main" id="{0BB92C06-BE6A-4566-B057-A8C992B59DEA}"/>
              </a:ext>
            </a:extLst>
          </p:cNvPr>
          <p:cNvSpPr/>
          <p:nvPr/>
        </p:nvSpPr>
        <p:spPr>
          <a:xfrm>
            <a:off x="6537537" y="723167"/>
            <a:ext cx="6096000" cy="2246769"/>
          </a:xfrm>
          <a:prstGeom prst="rect">
            <a:avLst/>
          </a:prstGeom>
        </p:spPr>
        <p:txBody>
          <a:bodyPr>
            <a:spAutoFit/>
          </a:bodyPr>
          <a:lstStyle/>
          <a:p>
            <a:pPr marL="285750" indent="-285750">
              <a:buFont typeface="Wingdings" panose="05000000000000000000" pitchFamily="2" charset="2"/>
              <a:buChar char="u"/>
            </a:pPr>
            <a:r>
              <a:rPr lang="en-US" altLang="zh-CN" sz="2000" dirty="0">
                <a:latin typeface="Times New Roman" panose="02020603050405020304" pitchFamily="18" charset="0"/>
                <a:cs typeface="Times New Roman" panose="02020603050405020304" pitchFamily="18" charset="0"/>
              </a:rPr>
              <a:t>Transfer Learning (TL)</a:t>
            </a:r>
          </a:p>
          <a:p>
            <a:r>
              <a:rPr lang="en-US" altLang="zh-CN" sz="2000" dirty="0">
                <a:latin typeface="Times New Roman" panose="02020603050405020304" pitchFamily="18" charset="0"/>
                <a:cs typeface="Times New Roman" panose="02020603050405020304" pitchFamily="18" charset="0"/>
              </a:rPr>
              <a:t>Reuse the knowledge from other similar domains</a:t>
            </a:r>
          </a:p>
          <a:p>
            <a:pPr marL="742950" lvl="1" indent="-285750">
              <a:buFont typeface="Wingdings" panose="05000000000000000000" pitchFamily="2" charset="2"/>
              <a:buChar char="u"/>
            </a:pPr>
            <a:r>
              <a:rPr lang="en-US" altLang="zh-CN" sz="2000" dirty="0">
                <a:latin typeface="Times New Roman" panose="02020603050405020304" pitchFamily="18" charset="0"/>
                <a:cs typeface="Times New Roman" panose="02020603050405020304" pitchFamily="18" charset="0"/>
              </a:rPr>
              <a:t>Approaches</a:t>
            </a:r>
          </a:p>
          <a:p>
            <a:r>
              <a:rPr lang="en-US" altLang="zh-CN" sz="2000" dirty="0">
                <a:latin typeface="Times New Roman" panose="02020603050405020304" pitchFamily="18" charset="0"/>
                <a:cs typeface="Times New Roman" panose="02020603050405020304" pitchFamily="18" charset="0"/>
              </a:rPr>
              <a:t>	Instance-transfer</a:t>
            </a:r>
          </a:p>
          <a:p>
            <a:r>
              <a:rPr lang="en-US" altLang="zh-CN" sz="2000" dirty="0">
                <a:latin typeface="Times New Roman" panose="02020603050405020304" pitchFamily="18" charset="0"/>
                <a:cs typeface="Times New Roman" panose="02020603050405020304" pitchFamily="18" charset="0"/>
              </a:rPr>
              <a:t>	Feature-representation-transfer</a:t>
            </a:r>
          </a:p>
          <a:p>
            <a:r>
              <a:rPr lang="en-US" altLang="zh-CN" sz="2000" b="1" dirty="0">
                <a:latin typeface="Times New Roman" panose="02020603050405020304" pitchFamily="18" charset="0"/>
                <a:cs typeface="Times New Roman" panose="02020603050405020304" pitchFamily="18" charset="0"/>
              </a:rPr>
              <a:t>	Parameter-transfer</a:t>
            </a:r>
          </a:p>
          <a:p>
            <a:pPr>
              <a:spcAft>
                <a:spcPts val="600"/>
              </a:spcAft>
            </a:pPr>
            <a:r>
              <a:rPr lang="en-US" altLang="zh-CN" sz="2000" dirty="0">
                <a:latin typeface="Times New Roman" panose="02020603050405020304" pitchFamily="18" charset="0"/>
                <a:cs typeface="Times New Roman" panose="02020603050405020304" pitchFamily="18" charset="0"/>
              </a:rPr>
              <a:t>	Relational-knowledge-transfer</a:t>
            </a:r>
          </a:p>
        </p:txBody>
      </p:sp>
    </p:spTree>
    <p:extLst>
      <p:ext uri="{BB962C8B-B14F-4D97-AF65-F5344CB8AC3E}">
        <p14:creationId xmlns:p14="http://schemas.microsoft.com/office/powerpoint/2010/main" val="2281562144"/>
      </p:ext>
    </p:extLst>
  </p:cSld>
  <p:clrMapOvr>
    <a:masterClrMapping/>
  </p:clrMapOvr>
  <mc:AlternateContent xmlns:mc="http://schemas.openxmlformats.org/markup-compatibility/2006" xmlns:p14="http://schemas.microsoft.com/office/powerpoint/2010/main">
    <mc:Choice Requires="p14">
      <p:transition spd="slow" p14:dur="2000" advTm="111988"/>
    </mc:Choice>
    <mc:Fallback xmlns="">
      <p:transition spd="slow" advTm="11198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4628</TotalTime>
  <Words>1683</Words>
  <Application>Microsoft Office PowerPoint</Application>
  <PresentationFormat>宽屏</PresentationFormat>
  <Paragraphs>364</Paragraphs>
  <Slides>24</Slides>
  <Notes>23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Arial</vt:lpstr>
      <vt:lpstr>Calibri</vt:lpstr>
      <vt:lpstr>Cambria Math</vt:lpstr>
      <vt:lpstr>Times New Roman</vt:lpstr>
      <vt:lpstr>Wingdings</vt:lpstr>
      <vt:lpstr>Office 主题​​</vt:lpstr>
      <vt:lpstr>Flower Classification with both traditional and deep learning methods</vt:lpstr>
      <vt:lpstr>PowerPoint 演示文稿</vt:lpstr>
      <vt:lpstr>Problem Statement</vt:lpstr>
      <vt:lpstr>PowerPoint 演示文稿</vt:lpstr>
      <vt:lpstr>PowerPoint 演示文稿</vt:lpstr>
      <vt:lpstr>Methods</vt:lpstr>
      <vt:lpstr>PowerPoint 演示文稿</vt:lpstr>
      <vt:lpstr>PowerPoint 演示文稿</vt:lpstr>
      <vt:lpstr>PowerPoint 演示文稿</vt:lpstr>
      <vt:lpstr>Experiments &amp; Results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雪宁 冯</cp:lastModifiedBy>
  <cp:revision>279</cp:revision>
  <dcterms:created xsi:type="dcterms:W3CDTF">2019-01-23T14:14:04Z</dcterms:created>
  <dcterms:modified xsi:type="dcterms:W3CDTF">2020-06-24T00:51:15Z</dcterms:modified>
</cp:coreProperties>
</file>